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10" r:id="rId2"/>
    <p:sldId id="313" r:id="rId3"/>
    <p:sldId id="280" r:id="rId4"/>
    <p:sldId id="277" r:id="rId5"/>
    <p:sldId id="279" r:id="rId6"/>
    <p:sldId id="305" r:id="rId7"/>
    <p:sldId id="314" r:id="rId8"/>
    <p:sldId id="281" r:id="rId9"/>
    <p:sldId id="282" r:id="rId10"/>
    <p:sldId id="315" r:id="rId11"/>
    <p:sldId id="316" r:id="rId12"/>
    <p:sldId id="317" r:id="rId13"/>
    <p:sldId id="291" r:id="rId14"/>
    <p:sldId id="261" r:id="rId15"/>
    <p:sldId id="295" r:id="rId16"/>
    <p:sldId id="296" r:id="rId17"/>
    <p:sldId id="324" r:id="rId18"/>
    <p:sldId id="293" r:id="rId19"/>
    <p:sldId id="263" r:id="rId20"/>
    <p:sldId id="298" r:id="rId21"/>
    <p:sldId id="299" r:id="rId22"/>
    <p:sldId id="319" r:id="rId23"/>
    <p:sldId id="308" r:id="rId24"/>
    <p:sldId id="309" r:id="rId25"/>
    <p:sldId id="320" r:id="rId26"/>
    <p:sldId id="322" r:id="rId27"/>
    <p:sldId id="32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83864" autoAdjust="0"/>
  </p:normalViewPr>
  <p:slideViewPr>
    <p:cSldViewPr>
      <p:cViewPr>
        <p:scale>
          <a:sx n="100" d="100"/>
          <a:sy n="100" d="100"/>
        </p:scale>
        <p:origin x="-710" y="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B183A-0D66-4425-9EFD-F0052A5E0A8A}" type="doc">
      <dgm:prSet loTypeId="urn:microsoft.com/office/officeart/2005/8/layout/pyramid1" loCatId="pyramid" qsTypeId="urn:microsoft.com/office/officeart/2005/8/quickstyle/simple1" qsCatId="simple" csTypeId="urn:microsoft.com/office/officeart/2005/8/colors/accent1_2" csCatId="accent1" phldr="1"/>
      <dgm:spPr/>
    </dgm:pt>
    <dgm:pt modelId="{48FEF44A-1444-4F83-821C-FAFAC6CE7B95}">
      <dgm:prSet phldrT="[Text]" custT="1"/>
      <dgm:spPr>
        <a:solidFill>
          <a:schemeClr val="bg2"/>
        </a:solidFill>
        <a:ln w="41275"/>
      </dgm:spPr>
      <dgm:t>
        <a:bodyPr/>
        <a:lstStyle/>
        <a:p>
          <a:pPr>
            <a:lnSpc>
              <a:spcPct val="100000"/>
            </a:lnSpc>
            <a:spcAft>
              <a:spcPts val="0"/>
            </a:spcAft>
          </a:pPr>
          <a:endParaRPr lang="en-US" sz="6200" b="1" dirty="0" smtClean="0"/>
        </a:p>
        <a:p>
          <a:pPr>
            <a:lnSpc>
              <a:spcPct val="100000"/>
            </a:lnSpc>
            <a:spcAft>
              <a:spcPts val="0"/>
            </a:spcAft>
          </a:pPr>
          <a:r>
            <a:rPr lang="en-US" sz="2800" b="1" dirty="0" smtClean="0"/>
            <a:t>Supreme</a:t>
          </a:r>
        </a:p>
        <a:p>
          <a:pPr>
            <a:lnSpc>
              <a:spcPct val="100000"/>
            </a:lnSpc>
            <a:spcAft>
              <a:spcPts val="0"/>
            </a:spcAft>
          </a:pPr>
          <a:r>
            <a:rPr lang="en-US" sz="2800" b="1" dirty="0" smtClean="0"/>
            <a:t>Court</a:t>
          </a:r>
          <a:endParaRPr lang="en-US" sz="2800" b="1" dirty="0"/>
        </a:p>
      </dgm:t>
    </dgm:pt>
    <dgm:pt modelId="{824AC5FF-98A2-40DA-AD16-6FBEB720C9E6}" type="parTrans" cxnId="{EE94D956-D57F-44E5-9391-8C7C5533E1E4}">
      <dgm:prSet/>
      <dgm:spPr/>
      <dgm:t>
        <a:bodyPr/>
        <a:lstStyle/>
        <a:p>
          <a:endParaRPr lang="en-US"/>
        </a:p>
      </dgm:t>
    </dgm:pt>
    <dgm:pt modelId="{1039BB13-BCC9-474F-91C8-1518AB8BF661}" type="sibTrans" cxnId="{EE94D956-D57F-44E5-9391-8C7C5533E1E4}">
      <dgm:prSet/>
      <dgm:spPr/>
      <dgm:t>
        <a:bodyPr/>
        <a:lstStyle/>
        <a:p>
          <a:endParaRPr lang="en-US"/>
        </a:p>
      </dgm:t>
    </dgm:pt>
    <dgm:pt modelId="{B6F08907-283B-4D13-A4C8-36924E06AF65}">
      <dgm:prSet phldrT="[Text]" custT="1"/>
      <dgm:spPr>
        <a:solidFill>
          <a:schemeClr val="bg2"/>
        </a:solidFill>
        <a:ln w="41275"/>
      </dgm:spPr>
      <dgm:t>
        <a:bodyPr/>
        <a:lstStyle/>
        <a:p>
          <a:pPr>
            <a:lnSpc>
              <a:spcPct val="100000"/>
            </a:lnSpc>
            <a:spcAft>
              <a:spcPts val="0"/>
            </a:spcAft>
          </a:pPr>
          <a:r>
            <a:rPr lang="en-US" sz="4000" b="1" dirty="0" smtClean="0"/>
            <a:t>Courts of Appeal (11)</a:t>
          </a:r>
          <a:endParaRPr lang="en-US" sz="4000" b="1" dirty="0"/>
        </a:p>
      </dgm:t>
    </dgm:pt>
    <dgm:pt modelId="{CFB7401F-24ED-4761-A705-B97BBDD9D359}" type="parTrans" cxnId="{DFA7C807-2702-4AA0-8FA0-C15D41F95BFF}">
      <dgm:prSet/>
      <dgm:spPr/>
      <dgm:t>
        <a:bodyPr/>
        <a:lstStyle/>
        <a:p>
          <a:endParaRPr lang="en-US"/>
        </a:p>
      </dgm:t>
    </dgm:pt>
    <dgm:pt modelId="{53FEAE13-29B8-489A-9BC1-71441E2163AC}" type="sibTrans" cxnId="{DFA7C807-2702-4AA0-8FA0-C15D41F95BFF}">
      <dgm:prSet/>
      <dgm:spPr/>
      <dgm:t>
        <a:bodyPr/>
        <a:lstStyle/>
        <a:p>
          <a:endParaRPr lang="en-US"/>
        </a:p>
      </dgm:t>
    </dgm:pt>
    <dgm:pt modelId="{1CE227D6-072D-4EDE-A14C-43E2C6B5BA81}">
      <dgm:prSet phldrT="[Text]" custT="1"/>
      <dgm:spPr>
        <a:solidFill>
          <a:schemeClr val="bg2"/>
        </a:solidFill>
        <a:ln w="41275"/>
      </dgm:spPr>
      <dgm:t>
        <a:bodyPr/>
        <a:lstStyle/>
        <a:p>
          <a:pPr>
            <a:lnSpc>
              <a:spcPct val="100000"/>
            </a:lnSpc>
            <a:spcAft>
              <a:spcPts val="0"/>
            </a:spcAft>
          </a:pPr>
          <a:r>
            <a:rPr lang="en-US" sz="4800" b="1" dirty="0" smtClean="0"/>
            <a:t>District Courts (94)</a:t>
          </a:r>
          <a:endParaRPr lang="en-US" sz="4800" b="1" dirty="0"/>
        </a:p>
      </dgm:t>
    </dgm:pt>
    <dgm:pt modelId="{10DF1E6C-0C03-4241-A582-43EC1A63A910}" type="parTrans" cxnId="{818EC4A2-B9B0-42B3-AB0D-19679071E9E7}">
      <dgm:prSet/>
      <dgm:spPr/>
      <dgm:t>
        <a:bodyPr/>
        <a:lstStyle/>
        <a:p>
          <a:endParaRPr lang="en-US"/>
        </a:p>
      </dgm:t>
    </dgm:pt>
    <dgm:pt modelId="{9C01079F-8779-4C5D-80B7-858AC638D9E2}" type="sibTrans" cxnId="{818EC4A2-B9B0-42B3-AB0D-19679071E9E7}">
      <dgm:prSet/>
      <dgm:spPr/>
      <dgm:t>
        <a:bodyPr/>
        <a:lstStyle/>
        <a:p>
          <a:endParaRPr lang="en-US"/>
        </a:p>
      </dgm:t>
    </dgm:pt>
    <dgm:pt modelId="{91F4DC6D-B823-4258-A5D5-99F6A1453F2D}" type="pres">
      <dgm:prSet presAssocID="{61BB183A-0D66-4425-9EFD-F0052A5E0A8A}" presName="Name0" presStyleCnt="0">
        <dgm:presLayoutVars>
          <dgm:dir/>
          <dgm:animLvl val="lvl"/>
          <dgm:resizeHandles val="exact"/>
        </dgm:presLayoutVars>
      </dgm:prSet>
      <dgm:spPr/>
    </dgm:pt>
    <dgm:pt modelId="{FF69C08B-FA0F-40E9-9C2A-1181A8D63CAF}" type="pres">
      <dgm:prSet presAssocID="{48FEF44A-1444-4F83-821C-FAFAC6CE7B95}" presName="Name8" presStyleCnt="0"/>
      <dgm:spPr/>
    </dgm:pt>
    <dgm:pt modelId="{E688D0C9-7358-4B8C-9AE5-BD7131544E69}" type="pres">
      <dgm:prSet presAssocID="{48FEF44A-1444-4F83-821C-FAFAC6CE7B95}" presName="level" presStyleLbl="node1" presStyleIdx="0" presStyleCnt="3" custLinFactNeighborY="792">
        <dgm:presLayoutVars>
          <dgm:chMax val="1"/>
          <dgm:bulletEnabled val="1"/>
        </dgm:presLayoutVars>
      </dgm:prSet>
      <dgm:spPr/>
      <dgm:t>
        <a:bodyPr/>
        <a:lstStyle/>
        <a:p>
          <a:endParaRPr lang="en-US"/>
        </a:p>
      </dgm:t>
    </dgm:pt>
    <dgm:pt modelId="{6D669381-A8F9-46B8-9D24-CF7BF64531D8}" type="pres">
      <dgm:prSet presAssocID="{48FEF44A-1444-4F83-821C-FAFAC6CE7B95}" presName="levelTx" presStyleLbl="revTx" presStyleIdx="0" presStyleCnt="0">
        <dgm:presLayoutVars>
          <dgm:chMax val="1"/>
          <dgm:bulletEnabled val="1"/>
        </dgm:presLayoutVars>
      </dgm:prSet>
      <dgm:spPr/>
      <dgm:t>
        <a:bodyPr/>
        <a:lstStyle/>
        <a:p>
          <a:endParaRPr lang="en-US"/>
        </a:p>
      </dgm:t>
    </dgm:pt>
    <dgm:pt modelId="{8855CD10-EED2-4423-B0AB-46220A83B546}" type="pres">
      <dgm:prSet presAssocID="{B6F08907-283B-4D13-A4C8-36924E06AF65}" presName="Name8" presStyleCnt="0"/>
      <dgm:spPr/>
    </dgm:pt>
    <dgm:pt modelId="{93D2C312-7340-4DB8-8AEB-C6D636A5B64C}" type="pres">
      <dgm:prSet presAssocID="{B6F08907-283B-4D13-A4C8-36924E06AF65}" presName="level" presStyleLbl="node1" presStyleIdx="1" presStyleCnt="3">
        <dgm:presLayoutVars>
          <dgm:chMax val="1"/>
          <dgm:bulletEnabled val="1"/>
        </dgm:presLayoutVars>
      </dgm:prSet>
      <dgm:spPr/>
      <dgm:t>
        <a:bodyPr/>
        <a:lstStyle/>
        <a:p>
          <a:endParaRPr lang="en-US"/>
        </a:p>
      </dgm:t>
    </dgm:pt>
    <dgm:pt modelId="{4B0025EA-54E7-4621-9AF5-64E7F83CAD9A}" type="pres">
      <dgm:prSet presAssocID="{B6F08907-283B-4D13-A4C8-36924E06AF65}" presName="levelTx" presStyleLbl="revTx" presStyleIdx="0" presStyleCnt="0">
        <dgm:presLayoutVars>
          <dgm:chMax val="1"/>
          <dgm:bulletEnabled val="1"/>
        </dgm:presLayoutVars>
      </dgm:prSet>
      <dgm:spPr/>
      <dgm:t>
        <a:bodyPr/>
        <a:lstStyle/>
        <a:p>
          <a:endParaRPr lang="en-US"/>
        </a:p>
      </dgm:t>
    </dgm:pt>
    <dgm:pt modelId="{9F08C11F-9E10-4B53-AF67-B4C5397C2251}" type="pres">
      <dgm:prSet presAssocID="{1CE227D6-072D-4EDE-A14C-43E2C6B5BA81}" presName="Name8" presStyleCnt="0"/>
      <dgm:spPr/>
    </dgm:pt>
    <dgm:pt modelId="{C829B04A-1E67-439D-BD55-956E86E99DB6}" type="pres">
      <dgm:prSet presAssocID="{1CE227D6-072D-4EDE-A14C-43E2C6B5BA81}" presName="level" presStyleLbl="node1" presStyleIdx="2" presStyleCnt="3">
        <dgm:presLayoutVars>
          <dgm:chMax val="1"/>
          <dgm:bulletEnabled val="1"/>
        </dgm:presLayoutVars>
      </dgm:prSet>
      <dgm:spPr/>
      <dgm:t>
        <a:bodyPr/>
        <a:lstStyle/>
        <a:p>
          <a:endParaRPr lang="en-US"/>
        </a:p>
      </dgm:t>
    </dgm:pt>
    <dgm:pt modelId="{E7E66DBB-DB5E-49D6-938D-FB10AE485A1D}" type="pres">
      <dgm:prSet presAssocID="{1CE227D6-072D-4EDE-A14C-43E2C6B5BA81}" presName="levelTx" presStyleLbl="revTx" presStyleIdx="0" presStyleCnt="0">
        <dgm:presLayoutVars>
          <dgm:chMax val="1"/>
          <dgm:bulletEnabled val="1"/>
        </dgm:presLayoutVars>
      </dgm:prSet>
      <dgm:spPr/>
      <dgm:t>
        <a:bodyPr/>
        <a:lstStyle/>
        <a:p>
          <a:endParaRPr lang="en-US"/>
        </a:p>
      </dgm:t>
    </dgm:pt>
  </dgm:ptLst>
  <dgm:cxnLst>
    <dgm:cxn modelId="{B4627D8B-D590-43C4-9DAE-6560613D3FF1}" type="presOf" srcId="{1CE227D6-072D-4EDE-A14C-43E2C6B5BA81}" destId="{E7E66DBB-DB5E-49D6-938D-FB10AE485A1D}" srcOrd="1" destOrd="0" presId="urn:microsoft.com/office/officeart/2005/8/layout/pyramid1"/>
    <dgm:cxn modelId="{377254F6-83F6-454B-AB01-AE6393D37C44}" type="presOf" srcId="{48FEF44A-1444-4F83-821C-FAFAC6CE7B95}" destId="{6D669381-A8F9-46B8-9D24-CF7BF64531D8}" srcOrd="1" destOrd="0" presId="urn:microsoft.com/office/officeart/2005/8/layout/pyramid1"/>
    <dgm:cxn modelId="{59744D42-E6DD-4AA2-952F-C675770B7932}" type="presOf" srcId="{61BB183A-0D66-4425-9EFD-F0052A5E0A8A}" destId="{91F4DC6D-B823-4258-A5D5-99F6A1453F2D}" srcOrd="0" destOrd="0" presId="urn:microsoft.com/office/officeart/2005/8/layout/pyramid1"/>
    <dgm:cxn modelId="{EE94D956-D57F-44E5-9391-8C7C5533E1E4}" srcId="{61BB183A-0D66-4425-9EFD-F0052A5E0A8A}" destId="{48FEF44A-1444-4F83-821C-FAFAC6CE7B95}" srcOrd="0" destOrd="0" parTransId="{824AC5FF-98A2-40DA-AD16-6FBEB720C9E6}" sibTransId="{1039BB13-BCC9-474F-91C8-1518AB8BF661}"/>
    <dgm:cxn modelId="{FD47BEA6-1E6F-4E27-B860-DAF1AB0A93D1}" type="presOf" srcId="{B6F08907-283B-4D13-A4C8-36924E06AF65}" destId="{4B0025EA-54E7-4621-9AF5-64E7F83CAD9A}" srcOrd="1" destOrd="0" presId="urn:microsoft.com/office/officeart/2005/8/layout/pyramid1"/>
    <dgm:cxn modelId="{1FEBEE45-2132-4B58-A55E-934127C80F1B}" type="presOf" srcId="{B6F08907-283B-4D13-A4C8-36924E06AF65}" destId="{93D2C312-7340-4DB8-8AEB-C6D636A5B64C}" srcOrd="0" destOrd="0" presId="urn:microsoft.com/office/officeart/2005/8/layout/pyramid1"/>
    <dgm:cxn modelId="{F71D39F6-2605-4F58-A8B2-DBFB20C2FC3F}" type="presOf" srcId="{1CE227D6-072D-4EDE-A14C-43E2C6B5BA81}" destId="{C829B04A-1E67-439D-BD55-956E86E99DB6}" srcOrd="0" destOrd="0" presId="urn:microsoft.com/office/officeart/2005/8/layout/pyramid1"/>
    <dgm:cxn modelId="{818EC4A2-B9B0-42B3-AB0D-19679071E9E7}" srcId="{61BB183A-0D66-4425-9EFD-F0052A5E0A8A}" destId="{1CE227D6-072D-4EDE-A14C-43E2C6B5BA81}" srcOrd="2" destOrd="0" parTransId="{10DF1E6C-0C03-4241-A582-43EC1A63A910}" sibTransId="{9C01079F-8779-4C5D-80B7-858AC638D9E2}"/>
    <dgm:cxn modelId="{F08A9443-074B-4074-908C-E08C268C66EF}" type="presOf" srcId="{48FEF44A-1444-4F83-821C-FAFAC6CE7B95}" destId="{E688D0C9-7358-4B8C-9AE5-BD7131544E69}" srcOrd="0" destOrd="0" presId="urn:microsoft.com/office/officeart/2005/8/layout/pyramid1"/>
    <dgm:cxn modelId="{DFA7C807-2702-4AA0-8FA0-C15D41F95BFF}" srcId="{61BB183A-0D66-4425-9EFD-F0052A5E0A8A}" destId="{B6F08907-283B-4D13-A4C8-36924E06AF65}" srcOrd="1" destOrd="0" parTransId="{CFB7401F-24ED-4761-A705-B97BBDD9D359}" sibTransId="{53FEAE13-29B8-489A-9BC1-71441E2163AC}"/>
    <dgm:cxn modelId="{EE158E70-9E8A-4403-80C8-C589A8B50457}" type="presParOf" srcId="{91F4DC6D-B823-4258-A5D5-99F6A1453F2D}" destId="{FF69C08B-FA0F-40E9-9C2A-1181A8D63CAF}" srcOrd="0" destOrd="0" presId="urn:microsoft.com/office/officeart/2005/8/layout/pyramid1"/>
    <dgm:cxn modelId="{545AE7ED-A833-469E-87E1-6C83B6A491BE}" type="presParOf" srcId="{FF69C08B-FA0F-40E9-9C2A-1181A8D63CAF}" destId="{E688D0C9-7358-4B8C-9AE5-BD7131544E69}" srcOrd="0" destOrd="0" presId="urn:microsoft.com/office/officeart/2005/8/layout/pyramid1"/>
    <dgm:cxn modelId="{F209120F-B6DF-4510-83B9-1F6749986EB0}" type="presParOf" srcId="{FF69C08B-FA0F-40E9-9C2A-1181A8D63CAF}" destId="{6D669381-A8F9-46B8-9D24-CF7BF64531D8}" srcOrd="1" destOrd="0" presId="urn:microsoft.com/office/officeart/2005/8/layout/pyramid1"/>
    <dgm:cxn modelId="{2D5A6FD4-19F2-4082-A64A-6A56A5576889}" type="presParOf" srcId="{91F4DC6D-B823-4258-A5D5-99F6A1453F2D}" destId="{8855CD10-EED2-4423-B0AB-46220A83B546}" srcOrd="1" destOrd="0" presId="urn:microsoft.com/office/officeart/2005/8/layout/pyramid1"/>
    <dgm:cxn modelId="{BE146526-D8EA-4432-90FE-17A8EA526447}" type="presParOf" srcId="{8855CD10-EED2-4423-B0AB-46220A83B546}" destId="{93D2C312-7340-4DB8-8AEB-C6D636A5B64C}" srcOrd="0" destOrd="0" presId="urn:microsoft.com/office/officeart/2005/8/layout/pyramid1"/>
    <dgm:cxn modelId="{C290A31C-C5B7-4A45-9E6D-26D065C227B9}" type="presParOf" srcId="{8855CD10-EED2-4423-B0AB-46220A83B546}" destId="{4B0025EA-54E7-4621-9AF5-64E7F83CAD9A}" srcOrd="1" destOrd="0" presId="urn:microsoft.com/office/officeart/2005/8/layout/pyramid1"/>
    <dgm:cxn modelId="{A12B6D17-7E43-4BAB-87F9-4AEC93205107}" type="presParOf" srcId="{91F4DC6D-B823-4258-A5D5-99F6A1453F2D}" destId="{9F08C11F-9E10-4B53-AF67-B4C5397C2251}" srcOrd="2" destOrd="0" presId="urn:microsoft.com/office/officeart/2005/8/layout/pyramid1"/>
    <dgm:cxn modelId="{7E2DE1B6-F8EA-4D14-AA66-68EE1B8D695D}" type="presParOf" srcId="{9F08C11F-9E10-4B53-AF67-B4C5397C2251}" destId="{C829B04A-1E67-439D-BD55-956E86E99DB6}" srcOrd="0" destOrd="0" presId="urn:microsoft.com/office/officeart/2005/8/layout/pyramid1"/>
    <dgm:cxn modelId="{D1886C8A-1294-41A4-8394-379571240759}" type="presParOf" srcId="{9F08C11F-9E10-4B53-AF67-B4C5397C2251}" destId="{E7E66DBB-DB5E-49D6-938D-FB10AE485A1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8D0C9-7358-4B8C-9AE5-BD7131544E69}">
      <dsp:nvSpPr>
        <dsp:cNvPr id="0" name=""/>
        <dsp:cNvSpPr/>
      </dsp:nvSpPr>
      <dsp:spPr>
        <a:xfrm>
          <a:off x="2743199" y="16458"/>
          <a:ext cx="2743200" cy="2078037"/>
        </a:xfrm>
        <a:prstGeom prst="trapezoid">
          <a:avLst>
            <a:gd name="adj" fmla="val 66005"/>
          </a:avLst>
        </a:prstGeom>
        <a:solidFill>
          <a:schemeClr val="bg2"/>
        </a:solidFill>
        <a:ln w="412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100000"/>
            </a:lnSpc>
            <a:spcBef>
              <a:spcPct val="0"/>
            </a:spcBef>
            <a:spcAft>
              <a:spcPts val="0"/>
            </a:spcAft>
          </a:pPr>
          <a:endParaRPr lang="en-US" sz="6200" b="1" kern="1200" dirty="0" smtClean="0"/>
        </a:p>
        <a:p>
          <a:pPr lvl="0" algn="ctr" defTabSz="2755900">
            <a:lnSpc>
              <a:spcPct val="100000"/>
            </a:lnSpc>
            <a:spcBef>
              <a:spcPct val="0"/>
            </a:spcBef>
            <a:spcAft>
              <a:spcPts val="0"/>
            </a:spcAft>
          </a:pPr>
          <a:r>
            <a:rPr lang="en-US" sz="2800" b="1" kern="1200" dirty="0" smtClean="0"/>
            <a:t>Supreme</a:t>
          </a:r>
        </a:p>
        <a:p>
          <a:pPr lvl="0" algn="ctr" defTabSz="2755900">
            <a:lnSpc>
              <a:spcPct val="100000"/>
            </a:lnSpc>
            <a:spcBef>
              <a:spcPct val="0"/>
            </a:spcBef>
            <a:spcAft>
              <a:spcPts val="0"/>
            </a:spcAft>
          </a:pPr>
          <a:r>
            <a:rPr lang="en-US" sz="2800" b="1" kern="1200" dirty="0" smtClean="0"/>
            <a:t>Court</a:t>
          </a:r>
          <a:endParaRPr lang="en-US" sz="2800" b="1" kern="1200" dirty="0"/>
        </a:p>
      </dsp:txBody>
      <dsp:txXfrm>
        <a:off x="2743199" y="16458"/>
        <a:ext cx="2743200" cy="2078037"/>
      </dsp:txXfrm>
    </dsp:sp>
    <dsp:sp modelId="{93D2C312-7340-4DB8-8AEB-C6D636A5B64C}">
      <dsp:nvSpPr>
        <dsp:cNvPr id="0" name=""/>
        <dsp:cNvSpPr/>
      </dsp:nvSpPr>
      <dsp:spPr>
        <a:xfrm>
          <a:off x="1371599" y="2078037"/>
          <a:ext cx="5486400" cy="2078037"/>
        </a:xfrm>
        <a:prstGeom prst="trapezoid">
          <a:avLst>
            <a:gd name="adj" fmla="val 66005"/>
          </a:avLst>
        </a:prstGeom>
        <a:solidFill>
          <a:schemeClr val="bg2"/>
        </a:solidFill>
        <a:ln w="412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100000"/>
            </a:lnSpc>
            <a:spcBef>
              <a:spcPct val="0"/>
            </a:spcBef>
            <a:spcAft>
              <a:spcPts val="0"/>
            </a:spcAft>
          </a:pPr>
          <a:r>
            <a:rPr lang="en-US" sz="4000" b="1" kern="1200" dirty="0" smtClean="0"/>
            <a:t>Courts of Appeal (11)</a:t>
          </a:r>
          <a:endParaRPr lang="en-US" sz="4000" b="1" kern="1200" dirty="0"/>
        </a:p>
      </dsp:txBody>
      <dsp:txXfrm>
        <a:off x="2331719" y="2078037"/>
        <a:ext cx="3566160" cy="2078037"/>
      </dsp:txXfrm>
    </dsp:sp>
    <dsp:sp modelId="{C829B04A-1E67-439D-BD55-956E86E99DB6}">
      <dsp:nvSpPr>
        <dsp:cNvPr id="0" name=""/>
        <dsp:cNvSpPr/>
      </dsp:nvSpPr>
      <dsp:spPr>
        <a:xfrm>
          <a:off x="0" y="4156074"/>
          <a:ext cx="8229600" cy="2078037"/>
        </a:xfrm>
        <a:prstGeom prst="trapezoid">
          <a:avLst>
            <a:gd name="adj" fmla="val 66005"/>
          </a:avLst>
        </a:prstGeom>
        <a:solidFill>
          <a:schemeClr val="bg2"/>
        </a:solidFill>
        <a:ln w="412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100000"/>
            </a:lnSpc>
            <a:spcBef>
              <a:spcPct val="0"/>
            </a:spcBef>
            <a:spcAft>
              <a:spcPts val="0"/>
            </a:spcAft>
          </a:pPr>
          <a:r>
            <a:rPr lang="en-US" sz="4800" b="1" kern="1200" dirty="0" smtClean="0"/>
            <a:t>District Courts (94)</a:t>
          </a:r>
          <a:endParaRPr lang="en-US" sz="4800" b="1" kern="1200" dirty="0"/>
        </a:p>
      </dsp:txBody>
      <dsp:txXfrm>
        <a:off x="1440179" y="4156074"/>
        <a:ext cx="5349240" cy="20780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7F6CA7B-F204-4C8F-BC63-0C8D873F1214}" type="datetimeFigureOut">
              <a:rPr lang="en-US"/>
              <a:pPr>
                <a:defRPr/>
              </a:pPr>
              <a:t>8/25/2017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7F56EA-5F08-4B3B-AD92-2D9413A62C17}" type="slidenum">
              <a:rPr lang="en-US"/>
              <a:pPr>
                <a:defRPr/>
              </a:pPr>
              <a:t>‹#›</a:t>
            </a:fld>
            <a:endParaRPr lang="en-US"/>
          </a:p>
        </p:txBody>
      </p:sp>
    </p:spTree>
    <p:extLst>
      <p:ext uri="{BB962C8B-B14F-4D97-AF65-F5344CB8AC3E}">
        <p14:creationId xmlns:p14="http://schemas.microsoft.com/office/powerpoint/2010/main" val="4241538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99C633A-28D3-44A3-9F2E-18CE0E2D71A5}" type="datetimeFigureOut">
              <a:rPr lang="en-US"/>
              <a:pPr>
                <a:defRPr/>
              </a:pPr>
              <a:t>8/25/2017</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291100D-B775-40AD-BE99-4CBAEC545BC6}" type="slidenum">
              <a:rPr lang="en-US"/>
              <a:pPr>
                <a:defRPr/>
              </a:pPr>
              <a:t>‹#›</a:t>
            </a:fld>
            <a:endParaRPr lang="en-US"/>
          </a:p>
        </p:txBody>
      </p:sp>
    </p:spTree>
    <p:extLst>
      <p:ext uri="{BB962C8B-B14F-4D97-AF65-F5344CB8AC3E}">
        <p14:creationId xmlns:p14="http://schemas.microsoft.com/office/powerpoint/2010/main" val="1431724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b="1" dirty="0" smtClean="0"/>
              <a:t>Lesson 9. American Government: The Judicial Branch.</a:t>
            </a:r>
          </a:p>
          <a:p>
            <a:pPr marL="228600" indent="-228600" algn="l" eaLnBrk="1" hangingPunct="1"/>
            <a:r>
              <a:rPr lang="en-US" dirty="0" smtClean="0"/>
              <a:t>This </a:t>
            </a:r>
            <a:r>
              <a:rPr lang="en-US" b="0" dirty="0" smtClean="0"/>
              <a:t>lesson explains the structure and function of the third branch of American government, the judicial branch. </a:t>
            </a:r>
            <a:r>
              <a:rPr lang="en-US" sz="1200" b="0" kern="1200" dirty="0" smtClean="0">
                <a:solidFill>
                  <a:schemeClr val="tx1"/>
                </a:solidFill>
                <a:latin typeface="Calibri" pitchFamily="34" charset="0"/>
                <a:ea typeface="+mn-ea"/>
                <a:cs typeface="+mn-cs"/>
              </a:rPr>
              <a:t>This lesson covers civics</a:t>
            </a:r>
            <a:r>
              <a:rPr lang="en-US" sz="1200" b="0" kern="1200" baseline="0" dirty="0" smtClean="0">
                <a:solidFill>
                  <a:schemeClr val="tx1"/>
                </a:solidFill>
                <a:latin typeface="Calibri" pitchFamily="34" charset="0"/>
                <a:ea typeface="+mn-ea"/>
                <a:cs typeface="+mn-cs"/>
              </a:rPr>
              <a:t> </a:t>
            </a:r>
            <a:r>
              <a:rPr lang="en-US" sz="1200" b="0" kern="1200" dirty="0" smtClean="0">
                <a:solidFill>
                  <a:schemeClr val="tx1"/>
                </a:solidFill>
                <a:latin typeface="Calibri" pitchFamily="34" charset="0"/>
                <a:ea typeface="+mn-ea"/>
                <a:cs typeface="+mn-cs"/>
              </a:rPr>
              <a:t>questions </a:t>
            </a:r>
            <a:r>
              <a:rPr lang="en-US" sz="1200" b="0" dirty="0" smtClean="0">
                <a:latin typeface="Calibri" pitchFamily="34" charset="0"/>
              </a:rPr>
              <a:t>2, 12, 13, 14, 37, 38, 39, and 40.</a:t>
            </a:r>
          </a:p>
          <a:p>
            <a:pPr marL="228600" indent="-228600"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Revised 10/01/12</a:t>
            </a:r>
            <a:endParaRPr lang="en-US"/>
          </a:p>
        </p:txBody>
      </p:sp>
      <p:sp>
        <p:nvSpPr>
          <p:cNvPr id="3" name="Slide Number Placeholder 2"/>
          <p:cNvSpPr>
            <a:spLocks noGrp="1"/>
          </p:cNvSpPr>
          <p:nvPr>
            <p:ph type="sldNum" sz="quarter" idx="11"/>
          </p:nvPr>
        </p:nvSpPr>
        <p:spPr/>
        <p:txBody>
          <a:bodyPr/>
          <a:lstStyle/>
          <a:p>
            <a:pPr>
              <a:defRPr/>
            </a:pPr>
            <a:fld id="{F1BAFE69-3269-4E92-8E5B-77CF2E541B63}" type="slidenum">
              <a:rPr lang="en-US" smtClean="0"/>
              <a:pPr>
                <a:defRPr/>
              </a:pPr>
              <a:t>1</a:t>
            </a:fld>
            <a:endParaRPr lang="en-US"/>
          </a:p>
        </p:txBody>
      </p:sp>
    </p:spTree>
    <p:extLst>
      <p:ext uri="{BB962C8B-B14F-4D97-AF65-F5344CB8AC3E}">
        <p14:creationId xmlns:p14="http://schemas.microsoft.com/office/powerpoint/2010/main" val="293662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p:spPr>
        <p:txBody>
          <a:bodyPr/>
          <a:lstStyle/>
          <a:p>
            <a:pPr lvl="0"/>
            <a:r>
              <a:rPr lang="en-US" sz="1200" kern="1200" dirty="0" smtClean="0">
                <a:solidFill>
                  <a:schemeClr val="tx1"/>
                </a:solidFill>
                <a:effectLst/>
                <a:latin typeface="Calibri" pitchFamily="34" charset="0"/>
                <a:ea typeface="+mn-ea"/>
                <a:cs typeface="+mn-cs"/>
              </a:rPr>
              <a:t>The job of the judicial branch is to review and explain laws, resolve disagreements, and decide whether a law goes against the Constitution. </a:t>
            </a:r>
            <a:endParaRPr lang="en-US" sz="1200" kern="1200" dirty="0">
              <a:solidFill>
                <a:schemeClr val="tx1"/>
              </a:solidFill>
              <a:effectLst/>
              <a:latin typeface="Calibri" pitchFamily="34" charset="0"/>
              <a:ea typeface="+mn-ea"/>
              <a:cs typeface="+mn-cs"/>
            </a:endParaRPr>
          </a:p>
        </p:txBody>
      </p:sp>
    </p:spTree>
    <p:extLst>
      <p:ext uri="{BB962C8B-B14F-4D97-AF65-F5344CB8AC3E}">
        <p14:creationId xmlns:p14="http://schemas.microsoft.com/office/powerpoint/2010/main" val="247780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Constitution set up the judicial branch with the Supreme Court only. As the country grew, Congress established</a:t>
            </a:r>
            <a:r>
              <a:rPr lang="en-US" baseline="0" dirty="0" smtClean="0"/>
              <a:t> additional </a:t>
            </a:r>
            <a:r>
              <a:rPr lang="en-US" dirty="0" smtClean="0"/>
              <a:t>lower federal courts. </a:t>
            </a:r>
            <a:r>
              <a:rPr lang="en-US" baseline="0" dirty="0" smtClean="0"/>
              <a:t>N</a:t>
            </a:r>
            <a:r>
              <a:rPr lang="en-US" dirty="0" smtClean="0"/>
              <a:t>ow the federal court system has three levels. At the bottom are 94 district courts. Every state and territory has at least one district court. Above them are 11 courts of appeal that serve a specific region of the country. At the top is the U.S. Supreme Court. This is the highest court in the nation and it alone resolves disputes between states and determines whether a law goes against the Constitution. </a:t>
            </a:r>
          </a:p>
          <a:p>
            <a:pPr lvl="0"/>
            <a:endParaRPr lang="en-US" sz="1200" kern="1200" dirty="0">
              <a:solidFill>
                <a:schemeClr val="tx1"/>
              </a:solidFill>
              <a:effectLst/>
              <a:latin typeface="Calibri" pitchFamily="34" charset="0"/>
              <a:ea typeface="+mn-ea"/>
              <a:cs typeface="+mn-cs"/>
            </a:endParaRPr>
          </a:p>
        </p:txBody>
      </p:sp>
      <p:sp>
        <p:nvSpPr>
          <p:cNvPr id="2" name="Footer Placeholder 1"/>
          <p:cNvSpPr>
            <a:spLocks noGrp="1"/>
          </p:cNvSpPr>
          <p:nvPr>
            <p:ph type="ftr" sz="quarter" idx="10"/>
          </p:nvPr>
        </p:nvSpPr>
        <p:spPr/>
        <p:txBody>
          <a:bodyPr/>
          <a:lstStyle/>
          <a:p>
            <a:pPr>
              <a:defRPr/>
            </a:pPr>
            <a:r>
              <a:rPr lang="en-US" smtClean="0"/>
              <a:t>Revised 10/01/12</a:t>
            </a:r>
            <a:endParaRPr lang="en-US"/>
          </a:p>
        </p:txBody>
      </p:sp>
      <p:sp>
        <p:nvSpPr>
          <p:cNvPr id="3" name="Slide Number Placeholder 2"/>
          <p:cNvSpPr>
            <a:spLocks noGrp="1"/>
          </p:cNvSpPr>
          <p:nvPr>
            <p:ph type="sldNum" sz="quarter" idx="11"/>
          </p:nvPr>
        </p:nvSpPr>
        <p:spPr/>
        <p:txBody>
          <a:bodyPr/>
          <a:lstStyle/>
          <a:p>
            <a:pPr>
              <a:defRPr/>
            </a:pPr>
            <a:fld id="{F1BAFE69-3269-4E92-8E5B-77CF2E541B63}" type="slidenum">
              <a:rPr lang="en-US" smtClean="0"/>
              <a:pPr>
                <a:defRPr/>
              </a:pPr>
              <a:t>11</a:t>
            </a:fld>
            <a:endParaRPr lang="en-US"/>
          </a:p>
        </p:txBody>
      </p:sp>
    </p:spTree>
    <p:extLst>
      <p:ext uri="{BB962C8B-B14F-4D97-AF65-F5344CB8AC3E}">
        <p14:creationId xmlns:p14="http://schemas.microsoft.com/office/powerpoint/2010/main" val="317738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p:spPr>
        <p:txBody>
          <a:bodyPr/>
          <a:lstStyle/>
          <a:p>
            <a:pPr lvl="0"/>
            <a:r>
              <a:rPr lang="en-US" sz="1200" kern="1200" dirty="0" smtClean="0">
                <a:solidFill>
                  <a:schemeClr val="tx1"/>
                </a:solidFill>
                <a:effectLst/>
                <a:latin typeface="Calibri" pitchFamily="34" charset="0"/>
                <a:ea typeface="+mn-ea"/>
                <a:cs typeface="+mn-cs"/>
              </a:rPr>
              <a:t>This is a picture of the U.S. Supreme Court in Washington D.C. Every year about 6000 petitions are made to the U.S. Supreme Court. Of those, only about 60 are chosen to be heard by the court. </a:t>
            </a:r>
            <a:r>
              <a:rPr lang="en-US" sz="1200" kern="1200" smtClean="0">
                <a:solidFill>
                  <a:schemeClr val="tx1"/>
                </a:solidFill>
                <a:effectLst/>
                <a:latin typeface="Calibri" pitchFamily="34" charset="0"/>
                <a:ea typeface="+mn-ea"/>
                <a:cs typeface="+mn-cs"/>
              </a:rPr>
              <a:t>Two factors that help the court decide whether to hear a case are whether the issues raised are of national importance and if the lower courts are split in their decisions on the case. </a:t>
            </a:r>
            <a:endParaRPr lang="en-US" sz="1200" kern="1200">
              <a:solidFill>
                <a:schemeClr val="tx1"/>
              </a:solidFill>
              <a:effectLst/>
              <a:latin typeface="Calibri" pitchFamily="34" charset="0"/>
              <a:ea typeface="+mn-ea"/>
              <a:cs typeface="+mn-cs"/>
            </a:endParaRPr>
          </a:p>
        </p:txBody>
      </p:sp>
    </p:spTree>
    <p:extLst>
      <p:ext uri="{BB962C8B-B14F-4D97-AF65-F5344CB8AC3E}">
        <p14:creationId xmlns:p14="http://schemas.microsoft.com/office/powerpoint/2010/main" val="3744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p:spPr>
        <p:txBody>
          <a:bodyPr/>
          <a:lstStyle/>
          <a:p>
            <a:pPr eaLnBrk="1" hangingPunct="1"/>
            <a:r>
              <a:rPr lang="en-US" b="1" smtClean="0"/>
              <a:t>Question 37. What does the judicial branch do?</a:t>
            </a:r>
            <a:r>
              <a:rPr lang="en-US" smtClean="0"/>
              <a:t> </a:t>
            </a:r>
          </a:p>
        </p:txBody>
      </p:sp>
    </p:spTree>
    <p:extLst>
      <p:ext uri="{BB962C8B-B14F-4D97-AF65-F5344CB8AC3E}">
        <p14:creationId xmlns:p14="http://schemas.microsoft.com/office/powerpoint/2010/main" val="207244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p:spPr>
        <p:txBody>
          <a:bodyPr/>
          <a:lstStyle/>
          <a:p>
            <a:pPr eaLnBrk="1" hangingPunct="1"/>
            <a:r>
              <a:rPr lang="en-US" b="1" smtClean="0"/>
              <a:t>Question 37. </a:t>
            </a:r>
            <a:r>
              <a:rPr lang="en-US" b="1" smtClean="0">
                <a:solidFill>
                  <a:schemeClr val="bg1"/>
                </a:solidFill>
              </a:rPr>
              <a:t>What does the judicial branch do?</a:t>
            </a:r>
          </a:p>
          <a:p>
            <a:pPr eaLnBrk="1" hangingPunct="1">
              <a:buFontTx/>
              <a:buChar char="•"/>
            </a:pPr>
            <a:r>
              <a:rPr lang="en-US" smtClean="0"/>
              <a:t>reviews laws</a:t>
            </a:r>
          </a:p>
          <a:p>
            <a:pPr eaLnBrk="1" hangingPunct="1">
              <a:buFontTx/>
              <a:buChar char="•"/>
            </a:pPr>
            <a:r>
              <a:rPr lang="en-US" smtClean="0"/>
              <a:t>explains laws</a:t>
            </a:r>
          </a:p>
          <a:p>
            <a:pPr eaLnBrk="1" hangingPunct="1">
              <a:buFontTx/>
              <a:buChar char="•"/>
            </a:pPr>
            <a:r>
              <a:rPr lang="en-US" smtClean="0"/>
              <a:t>resolves disputes (disagreements)</a:t>
            </a:r>
            <a:endParaRPr lang="en-US" altLang="ko-KR" smtClean="0">
              <a:ea typeface="Gulim" pitchFamily="34" charset="-127"/>
            </a:endParaRPr>
          </a:p>
          <a:p>
            <a:pPr eaLnBrk="1" hangingPunct="1">
              <a:buFontTx/>
              <a:buChar char="•"/>
            </a:pPr>
            <a:r>
              <a:rPr lang="en-US" altLang="ko-KR" smtClean="0">
                <a:ea typeface="Gulim" pitchFamily="34" charset="-127"/>
              </a:rPr>
              <a:t>decides if a law goes against the Constitution </a:t>
            </a:r>
            <a:endParaRPr lang="en-US" smtClean="0"/>
          </a:p>
        </p:txBody>
      </p:sp>
    </p:spTree>
    <p:extLst>
      <p:ext uri="{BB962C8B-B14F-4D97-AF65-F5344CB8AC3E}">
        <p14:creationId xmlns:p14="http://schemas.microsoft.com/office/powerpoint/2010/main" val="61130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p:spPr>
        <p:txBody>
          <a:bodyPr/>
          <a:lstStyle/>
          <a:p>
            <a:pPr eaLnBrk="1" hangingPunct="1"/>
            <a:r>
              <a:rPr lang="en-US" b="1" smtClean="0"/>
              <a:t>Question 38. What is the highest court in the United States?</a:t>
            </a:r>
            <a:r>
              <a:rPr lang="en-US" smtClean="0"/>
              <a:t> </a:t>
            </a:r>
          </a:p>
        </p:txBody>
      </p:sp>
    </p:spTree>
    <p:extLst>
      <p:ext uri="{BB962C8B-B14F-4D97-AF65-F5344CB8AC3E}">
        <p14:creationId xmlns:p14="http://schemas.microsoft.com/office/powerpoint/2010/main" val="4229136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p:spPr>
        <p:txBody>
          <a:bodyPr/>
          <a:lstStyle/>
          <a:p>
            <a:pPr eaLnBrk="1" hangingPunct="1"/>
            <a:r>
              <a:rPr lang="en-US" smtClean="0"/>
              <a:t>The Supreme Court is the highest court in the United States. As such, it is the "court of last resort." </a:t>
            </a:r>
          </a:p>
        </p:txBody>
      </p:sp>
    </p:spTree>
    <p:extLst>
      <p:ext uri="{BB962C8B-B14F-4D97-AF65-F5344CB8AC3E}">
        <p14:creationId xmlns:p14="http://schemas.microsoft.com/office/powerpoint/2010/main" val="214685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p:spPr>
        <p:txBody>
          <a:bodyPr/>
          <a:lstStyle/>
          <a:p>
            <a:pPr marL="228600" indent="-228600" eaLnBrk="1" hangingPunct="1">
              <a:spcAft>
                <a:spcPts val="1000"/>
              </a:spcAft>
              <a:buFont typeface="Calibri" pitchFamily="34" charset="0"/>
              <a:buNone/>
            </a:pPr>
            <a:r>
              <a:rPr lang="en-US" dirty="0" smtClean="0"/>
              <a:t>There is a total of nine justices on the Supreme Court - one Chief Justice and eight associate justices. Nine judges means that when the court votes there is always a definite decision. Justices are appointed by the President, approved by Congress, and serve for life. The Chief Justice is the head of the federal judiciary and the Supreme Court. In the Supreme Court, the Chief Justice sets the court's agenda, and leads the court when it is in session. The Chief Justice also administers the oath of office to all new Presidents and, in the case of an impeachment of the President, oversees the trial in the Senate. The current Chief Justice is John Roberts Jr. </a:t>
            </a:r>
          </a:p>
        </p:txBody>
      </p:sp>
    </p:spTree>
    <p:extLst>
      <p:ext uri="{BB962C8B-B14F-4D97-AF65-F5344CB8AC3E}">
        <p14:creationId xmlns:p14="http://schemas.microsoft.com/office/powerpoint/2010/main" val="2285431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p:spPr>
        <p:txBody>
          <a:bodyPr/>
          <a:lstStyle/>
          <a:p>
            <a:pPr eaLnBrk="1" hangingPunct="1"/>
            <a:r>
              <a:rPr lang="en-US" b="1" smtClean="0"/>
              <a:t>Question 39. How many justices are on the Supreme Court?</a:t>
            </a:r>
            <a:r>
              <a:rPr lang="en-US" smtClean="0"/>
              <a:t> </a:t>
            </a:r>
          </a:p>
        </p:txBody>
      </p:sp>
    </p:spTree>
    <p:extLst>
      <p:ext uri="{BB962C8B-B14F-4D97-AF65-F5344CB8AC3E}">
        <p14:creationId xmlns:p14="http://schemas.microsoft.com/office/powerpoint/2010/main" val="1155882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p:spPr>
        <p:txBody>
          <a:bodyPr/>
          <a:lstStyle/>
          <a:p>
            <a:pPr eaLnBrk="1" hangingPunct="1"/>
            <a:r>
              <a:rPr lang="en-US" smtClean="0"/>
              <a:t>Nine. There are nine justices on the Supreme Court. </a:t>
            </a:r>
          </a:p>
        </p:txBody>
      </p:sp>
    </p:spTree>
    <p:extLst>
      <p:ext uri="{BB962C8B-B14F-4D97-AF65-F5344CB8AC3E}">
        <p14:creationId xmlns:p14="http://schemas.microsoft.com/office/powerpoint/2010/main" val="14164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a:ln/>
        </p:spPr>
      </p:sp>
      <p:sp>
        <p:nvSpPr>
          <p:cNvPr id="19458" name="Rectangle 3"/>
          <p:cNvSpPr>
            <a:spLocks noGrp="1"/>
          </p:cNvSpPr>
          <p:nvPr>
            <p:ph type="body" idx="1"/>
          </p:nvPr>
        </p:nvSpPr>
        <p:spPr>
          <a:noFill/>
        </p:spPr>
        <p:txBody>
          <a:bodyPr lIns="91420" tIns="45712" rIns="91420" bIns="45712"/>
          <a:lstStyle/>
          <a:p>
            <a:r>
              <a:rPr lang="en-US" dirty="0">
                <a:latin typeface="Calibri" pitchFamily="34" charset="0"/>
              </a:rPr>
              <a:t>The Constitution sets up a government with three branches: a legislative, an executive, and a judicial. The legislative branch is usually called Congress and consists of the House of Representatives and the Senate. The executive branch is also referred to as the president. The executive consists of the president, vice president and cabinet. The judicial branch refers to the courts. The highest court in the nation is the Supreme Court.</a:t>
            </a:r>
          </a:p>
        </p:txBody>
      </p:sp>
    </p:spTree>
    <p:extLst>
      <p:ext uri="{BB962C8B-B14F-4D97-AF65-F5344CB8AC3E}">
        <p14:creationId xmlns:p14="http://schemas.microsoft.com/office/powerpoint/2010/main" val="84479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p:spPr>
        <p:txBody>
          <a:bodyPr/>
          <a:lstStyle/>
          <a:p>
            <a:pPr eaLnBrk="1" hangingPunct="1">
              <a:spcAft>
                <a:spcPts val="1000"/>
              </a:spcAft>
            </a:pPr>
            <a:r>
              <a:rPr lang="en-US" b="1" smtClean="0"/>
              <a:t>Question 40. Who is the Chief Justice of the United States now?</a:t>
            </a:r>
          </a:p>
        </p:txBody>
      </p:sp>
    </p:spTree>
    <p:extLst>
      <p:ext uri="{BB962C8B-B14F-4D97-AF65-F5344CB8AC3E}">
        <p14:creationId xmlns:p14="http://schemas.microsoft.com/office/powerpoint/2010/main" val="3242631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p:spPr>
        <p:txBody>
          <a:bodyPr/>
          <a:lstStyle/>
          <a:p>
            <a:pPr marL="228600" indent="-228600" eaLnBrk="1" hangingPunct="1"/>
            <a:r>
              <a:rPr lang="en-US" smtClean="0"/>
              <a:t>John Roberts Jr. is the Chief Justice of the Supreme court now. </a:t>
            </a:r>
          </a:p>
        </p:txBody>
      </p:sp>
    </p:spTree>
    <p:extLst>
      <p:ext uri="{BB962C8B-B14F-4D97-AF65-F5344CB8AC3E}">
        <p14:creationId xmlns:p14="http://schemas.microsoft.com/office/powerpoint/2010/main" val="1981925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lIns="89725" tIns="44863" rIns="89725" bIns="44863" numCol="1" anchor="t" anchorCtr="0" compatLnSpc="1">
            <a:prstTxWarp prst="textNoShape">
              <a:avLst/>
            </a:prstTxWarp>
          </a:bodyPr>
          <a:lstStyle/>
          <a:p>
            <a:pPr marL="224325" indent="-224325"/>
            <a:r>
              <a:rPr lang="en-US" smtClean="0"/>
              <a:t>By ignoring the Supreme Court, Governor Faubus was going against a basic principle behind the Constitution - the rule of law. The rule of law means everyone must obey the law, even leaders and the government. </a:t>
            </a:r>
          </a:p>
        </p:txBody>
      </p:sp>
    </p:spTree>
    <p:extLst>
      <p:ext uri="{BB962C8B-B14F-4D97-AF65-F5344CB8AC3E}">
        <p14:creationId xmlns:p14="http://schemas.microsoft.com/office/powerpoint/2010/main" val="3381644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12. What is the “rule of law”?</a:t>
            </a:r>
            <a:r>
              <a:rPr lang="en-US" smtClean="0"/>
              <a:t> </a:t>
            </a:r>
          </a:p>
        </p:txBody>
      </p:sp>
    </p:spTree>
    <p:extLst>
      <p:ext uri="{BB962C8B-B14F-4D97-AF65-F5344CB8AC3E}">
        <p14:creationId xmlns:p14="http://schemas.microsoft.com/office/powerpoint/2010/main" val="3518004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The rule of law means:</a:t>
            </a:r>
          </a:p>
          <a:p>
            <a:pPr marL="228600" indent="-228600">
              <a:buFontTx/>
              <a:buChar char="•"/>
            </a:pPr>
            <a:r>
              <a:rPr lang="en-US" smtClean="0"/>
              <a:t>Everyone must follow the law.</a:t>
            </a:r>
          </a:p>
          <a:p>
            <a:pPr marL="228600" indent="-228600">
              <a:buFontTx/>
              <a:buChar char="•"/>
            </a:pPr>
            <a:r>
              <a:rPr lang="en-US" smtClean="0"/>
              <a:t>Leaders must obey the law.</a:t>
            </a:r>
          </a:p>
          <a:p>
            <a:pPr marL="228600" indent="-228600">
              <a:buFontTx/>
              <a:buChar char="•"/>
            </a:pPr>
            <a:r>
              <a:rPr lang="en-US" smtClean="0"/>
              <a:t>The government must obey the law. </a:t>
            </a:r>
          </a:p>
          <a:p>
            <a:pPr marL="228600" indent="-228600">
              <a:buFontTx/>
              <a:buChar char="•"/>
            </a:pPr>
            <a:r>
              <a:rPr lang="en-US" smtClean="0"/>
              <a:t>No one is above the law.</a:t>
            </a:r>
          </a:p>
        </p:txBody>
      </p:sp>
    </p:spTree>
    <p:extLst>
      <p:ext uri="{BB962C8B-B14F-4D97-AF65-F5344CB8AC3E}">
        <p14:creationId xmlns:p14="http://schemas.microsoft.com/office/powerpoint/2010/main" val="325836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p:spPr>
        <p:txBody>
          <a:bodyPr/>
          <a:lstStyle/>
          <a:p>
            <a:pPr marL="228600" indent="-228600" eaLnBrk="1" hangingPunct="1">
              <a:spcAft>
                <a:spcPts val="1000"/>
              </a:spcAft>
              <a:buFont typeface="Calibri" pitchFamily="34" charset="0"/>
              <a:buNone/>
            </a:pPr>
            <a:r>
              <a:rPr lang="en-US" dirty="0" smtClean="0"/>
              <a:t>Using the Constitution as its guide, the Supreme Court has played an important role in the evolution of American democracy and civil rights. Some of its most important decisions have helped define the powers of the three branches of government, end segregation, and protect the basics freedoms of Americans. As the highest court in the land, Supreme Court decisions are final and apply to everyone in the United States. Because of its authority, the court's decisions can be very controversial.</a:t>
            </a:r>
          </a:p>
        </p:txBody>
      </p:sp>
    </p:spTree>
    <p:extLst>
      <p:ext uri="{BB962C8B-B14F-4D97-AF65-F5344CB8AC3E}">
        <p14:creationId xmlns:p14="http://schemas.microsoft.com/office/powerpoint/2010/main" val="93569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p:spPr>
        <p:txBody>
          <a:bodyPr/>
          <a:lstStyle/>
          <a:p>
            <a:pPr marL="228600" indent="-228600" eaLnBrk="1" hangingPunct="1">
              <a:spcAft>
                <a:spcPts val="1000"/>
              </a:spcAft>
              <a:buFont typeface="Calibri" pitchFamily="34" charset="0"/>
              <a:buNone/>
            </a:pPr>
            <a:r>
              <a:rPr lang="en-US" smtClean="0"/>
              <a:t>One controversial ruling is </a:t>
            </a:r>
            <a:r>
              <a:rPr lang="en-US" i="1" smtClean="0"/>
              <a:t>Texas versus Johnson</a:t>
            </a:r>
            <a:r>
              <a:rPr lang="en-US" smtClean="0"/>
              <a:t>. Gregory Johnson was arrested for burning a U.S. flag during the 1984 Republican Convention. At that time, 48 states had laws protecting the American flag. Johnson was sentenced to a year in prison and fined $2,000. He appealed his conviction and in 1989 the Supreme Court voted 5-4 that the burning of an American flag is a form of free speech. </a:t>
            </a:r>
          </a:p>
        </p:txBody>
      </p:sp>
    </p:spTree>
    <p:extLst>
      <p:ext uri="{BB962C8B-B14F-4D97-AF65-F5344CB8AC3E}">
        <p14:creationId xmlns:p14="http://schemas.microsoft.com/office/powerpoint/2010/main" val="439782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p:spPr>
        <p:txBody>
          <a:bodyPr/>
          <a:lstStyle/>
          <a:p>
            <a:pPr lvl="0"/>
            <a:r>
              <a:rPr lang="en-US" sz="1200" kern="1200" dirty="0" smtClean="0">
                <a:solidFill>
                  <a:schemeClr val="tx1"/>
                </a:solidFill>
                <a:effectLst/>
                <a:latin typeface="Calibri" pitchFamily="34" charset="0"/>
                <a:ea typeface="+mn-ea"/>
                <a:cs typeface="+mn-cs"/>
              </a:rPr>
              <a:t>A more recent ruling is from the </a:t>
            </a:r>
            <a:r>
              <a:rPr lang="en-US" sz="1200" i="1" kern="1200" dirty="0" smtClean="0">
                <a:solidFill>
                  <a:schemeClr val="tx1"/>
                </a:solidFill>
                <a:effectLst/>
                <a:latin typeface="Calibri" pitchFamily="34" charset="0"/>
                <a:ea typeface="+mn-ea"/>
                <a:cs typeface="+mn-cs"/>
              </a:rPr>
              <a:t>Citizens United v. Federal Election Commission </a:t>
            </a:r>
            <a:r>
              <a:rPr lang="en-US" sz="1200" kern="1200" dirty="0" smtClean="0">
                <a:solidFill>
                  <a:schemeClr val="tx1"/>
                </a:solidFill>
                <a:effectLst/>
                <a:latin typeface="Calibri" pitchFamily="34" charset="0"/>
                <a:ea typeface="+mn-ea"/>
                <a:cs typeface="+mn-cs"/>
              </a:rPr>
              <a:t>case of 2010. At that time, corporations and unions could not make direct contributions to political parties or federal candidates. There were also restrictions on when these organizations could pay for political advertisements. In the Citizens United case, the Supreme Court ruled that these restrictions were a violation of free speech. This is a controversial decision because many people believe corporate spending is harmful to the democratic system. </a:t>
            </a:r>
            <a:r>
              <a:rPr lang="en-US" sz="1200" kern="1200" smtClean="0">
                <a:solidFill>
                  <a:schemeClr val="tx1"/>
                </a:solidFill>
                <a:effectLst/>
                <a:latin typeface="Calibri" pitchFamily="34" charset="0"/>
                <a:ea typeface="+mn-ea"/>
                <a:cs typeface="+mn-cs"/>
              </a:rPr>
              <a:t>For example, in 2012, the presidential and congressional candidates spent $6 billion on their campaigns and most of the money came from corporations and unions. </a:t>
            </a:r>
            <a:endParaRPr lang="es-PR" sz="1200" kern="1200">
              <a:solidFill>
                <a:schemeClr val="tx1"/>
              </a:solidFill>
              <a:effectLst/>
              <a:latin typeface="Calibri" pitchFamily="34" charset="0"/>
              <a:ea typeface="+mn-ea"/>
              <a:cs typeface="+mn-cs"/>
            </a:endParaRPr>
          </a:p>
        </p:txBody>
      </p:sp>
    </p:spTree>
    <p:extLst>
      <p:ext uri="{BB962C8B-B14F-4D97-AF65-F5344CB8AC3E}">
        <p14:creationId xmlns:p14="http://schemas.microsoft.com/office/powerpoint/2010/main" val="287376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p:spPr>
        <p:txBody>
          <a:bodyPr lIns="91435" tIns="45718" rIns="91435" bIns="45718"/>
          <a:lstStyle/>
          <a:p>
            <a:pPr eaLnBrk="1" hangingPunct="1"/>
            <a:r>
              <a:rPr lang="en-US" b="1" smtClean="0"/>
              <a:t>Question 2. What does the Constitution do?</a:t>
            </a:r>
          </a:p>
        </p:txBody>
      </p:sp>
    </p:spTree>
    <p:extLst>
      <p:ext uri="{BB962C8B-B14F-4D97-AF65-F5344CB8AC3E}">
        <p14:creationId xmlns:p14="http://schemas.microsoft.com/office/powerpoint/2010/main" val="117799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a:ln/>
        </p:spPr>
      </p:sp>
      <p:sp>
        <p:nvSpPr>
          <p:cNvPr id="23554" name="Rectangle 3"/>
          <p:cNvSpPr>
            <a:spLocks noGrp="1"/>
          </p:cNvSpPr>
          <p:nvPr>
            <p:ph type="body" idx="1"/>
          </p:nvPr>
        </p:nvSpPr>
        <p:spPr>
          <a:noFill/>
        </p:spPr>
        <p:txBody>
          <a:bodyPr lIns="91435" tIns="45718" rIns="91435" bIns="45718"/>
          <a:lstStyle/>
          <a:p>
            <a:pPr eaLnBrk="1" hangingPunct="1"/>
            <a:r>
              <a:rPr lang="en-US" smtClean="0"/>
              <a:t>The Constitution </a:t>
            </a:r>
          </a:p>
          <a:p>
            <a:pPr eaLnBrk="1" hangingPunct="1">
              <a:buFontTx/>
              <a:buChar char="•"/>
            </a:pPr>
            <a:r>
              <a:rPr lang="en-US" smtClean="0"/>
              <a:t>sets up the government</a:t>
            </a:r>
          </a:p>
          <a:p>
            <a:pPr eaLnBrk="1" hangingPunct="1">
              <a:buFontTx/>
              <a:buChar char="•"/>
            </a:pPr>
            <a:r>
              <a:rPr lang="en-US" smtClean="0"/>
              <a:t>defines the government</a:t>
            </a:r>
          </a:p>
          <a:p>
            <a:pPr eaLnBrk="1" hangingPunct="1">
              <a:buFontTx/>
              <a:buChar char="•"/>
            </a:pPr>
            <a:r>
              <a:rPr lang="en-US" smtClean="0"/>
              <a:t>and protects the basic rights of Americans</a:t>
            </a:r>
          </a:p>
        </p:txBody>
      </p:sp>
    </p:spTree>
    <p:extLst>
      <p:ext uri="{BB962C8B-B14F-4D97-AF65-F5344CB8AC3E}">
        <p14:creationId xmlns:p14="http://schemas.microsoft.com/office/powerpoint/2010/main" val="165425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a:ln/>
        </p:spPr>
      </p:sp>
      <p:sp>
        <p:nvSpPr>
          <p:cNvPr id="25602" name="Rectangle 3"/>
          <p:cNvSpPr>
            <a:spLocks noGrp="1"/>
          </p:cNvSpPr>
          <p:nvPr>
            <p:ph type="body" idx="1"/>
          </p:nvPr>
        </p:nvSpPr>
        <p:spPr>
          <a:noFill/>
        </p:spPr>
        <p:txBody>
          <a:bodyPr lIns="91435" tIns="45718" rIns="91435" bIns="45718"/>
          <a:lstStyle/>
          <a:p>
            <a:pPr eaLnBrk="1" hangingPunct="1"/>
            <a:r>
              <a:rPr lang="en-US" b="1" smtClean="0"/>
              <a:t>Question</a:t>
            </a:r>
            <a:r>
              <a:rPr lang="en-US" smtClean="0"/>
              <a:t> </a:t>
            </a:r>
            <a:r>
              <a:rPr lang="en-US" b="1" smtClean="0"/>
              <a:t>13. Name </a:t>
            </a:r>
            <a:r>
              <a:rPr lang="en-US" b="1" u="sng" smtClean="0"/>
              <a:t>one</a:t>
            </a:r>
            <a:r>
              <a:rPr lang="en-US" b="1" smtClean="0"/>
              <a:t> branch or part of the government.</a:t>
            </a:r>
          </a:p>
          <a:p>
            <a:pPr eaLnBrk="1" hangingPunct="1"/>
            <a:endParaRPr lang="en-US" smtClean="0"/>
          </a:p>
        </p:txBody>
      </p:sp>
    </p:spTree>
    <p:extLst>
      <p:ext uri="{BB962C8B-B14F-4D97-AF65-F5344CB8AC3E}">
        <p14:creationId xmlns:p14="http://schemas.microsoft.com/office/powerpoint/2010/main" val="107149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a:ln/>
        </p:spPr>
      </p:sp>
      <p:sp>
        <p:nvSpPr>
          <p:cNvPr id="27650" name="Rectangle 3"/>
          <p:cNvSpPr>
            <a:spLocks noGrp="1"/>
          </p:cNvSpPr>
          <p:nvPr>
            <p:ph type="body" idx="1"/>
          </p:nvPr>
        </p:nvSpPr>
        <p:spPr>
          <a:noFill/>
        </p:spPr>
        <p:txBody>
          <a:bodyPr lIns="91435" tIns="45718" rIns="91435" bIns="45718"/>
          <a:lstStyle/>
          <a:p>
            <a:pPr marL="228600" indent="-228600"/>
            <a:r>
              <a:rPr lang="en-US" smtClean="0"/>
              <a:t>The three parts of the U.S. government are:</a:t>
            </a:r>
          </a:p>
          <a:p>
            <a:pPr marL="228600" indent="-228600">
              <a:buFontTx/>
              <a:buChar char="•"/>
            </a:pPr>
            <a:r>
              <a:rPr lang="en-US" smtClean="0"/>
              <a:t>Congress, or the legislative branch</a:t>
            </a:r>
          </a:p>
          <a:p>
            <a:pPr marL="228600" indent="-228600">
              <a:buFontTx/>
              <a:buChar char="•"/>
            </a:pPr>
            <a:r>
              <a:rPr lang="en-US" smtClean="0"/>
              <a:t>the President, or the executive branch</a:t>
            </a:r>
          </a:p>
          <a:p>
            <a:pPr marL="228600" indent="-228600">
              <a:buFontTx/>
              <a:buChar char="•"/>
            </a:pPr>
            <a:r>
              <a:rPr lang="en-US" smtClean="0"/>
              <a:t>the courts, or the judicial branch</a:t>
            </a:r>
          </a:p>
        </p:txBody>
      </p:sp>
    </p:spTree>
    <p:extLst>
      <p:ext uri="{BB962C8B-B14F-4D97-AF65-F5344CB8AC3E}">
        <p14:creationId xmlns:p14="http://schemas.microsoft.com/office/powerpoint/2010/main" val="376460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latin typeface="+mn-lt"/>
              </a:rPr>
              <a:t>To stop one branch of the government from becoming too powerful, the Founding Fathers gave each branch separate powers. This is called separation of powers. The Constitution also includes a system of checks and balances which allows one part of the government to "check" another. For example, Congress can reject a treaty signed by the president and the president can veto a bill from Congress. The President appoints federal judges, but Congress must approve them. Lastly, the Supreme Court can declare a law or executive action to be unconstitutional. In these ways, separate powers and checks and balances work to limit the power of government and to protect individual rights.</a:t>
            </a:r>
          </a:p>
        </p:txBody>
      </p:sp>
      <p:sp>
        <p:nvSpPr>
          <p:cNvPr id="4" name="Slide Number Placeholder 3"/>
          <p:cNvSpPr txBox="1">
            <a:spLocks noGrp="1"/>
          </p:cNvSpPr>
          <p:nvPr/>
        </p:nvSpPr>
        <p:spPr bwMode="auto">
          <a:xfrm>
            <a:off x="3884031" y="8684926"/>
            <a:ext cx="2972421" cy="457513"/>
          </a:xfrm>
          <a:prstGeom prst="rect">
            <a:avLst/>
          </a:prstGeom>
          <a:noFill/>
          <a:ln w="9525">
            <a:noFill/>
            <a:miter lim="800000"/>
            <a:headEnd/>
            <a:tailEnd/>
          </a:ln>
        </p:spPr>
        <p:txBody>
          <a:bodyPr lIns="91415" tIns="45710" rIns="91415" bIns="45710" anchor="b"/>
          <a:lstStyle/>
          <a:p>
            <a:pPr algn="r" defTabSz="914233"/>
            <a:fld id="{B5170F64-293B-41B4-9A46-62D44B9BC0BE}" type="slidenum">
              <a:rPr lang="en-US" sz="1200">
                <a:latin typeface="Calibri" pitchFamily="34" charset="0"/>
                <a:cs typeface="Arial" charset="0"/>
              </a:rPr>
              <a:pPr algn="r" defTabSz="914233"/>
              <a:t>7</a:t>
            </a:fld>
            <a:endParaRPr lang="en-US" sz="1200">
              <a:latin typeface="Calibri" pitchFamily="34" charset="0"/>
              <a:cs typeface="Arial" charset="0"/>
            </a:endParaRPr>
          </a:p>
        </p:txBody>
      </p:sp>
    </p:spTree>
    <p:extLst>
      <p:ext uri="{BB962C8B-B14F-4D97-AF65-F5344CB8AC3E}">
        <p14:creationId xmlns:p14="http://schemas.microsoft.com/office/powerpoint/2010/main" val="397833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a:ln/>
        </p:spPr>
      </p:sp>
      <p:sp>
        <p:nvSpPr>
          <p:cNvPr id="31746" name="Rectangle 3"/>
          <p:cNvSpPr>
            <a:spLocks noGrp="1"/>
          </p:cNvSpPr>
          <p:nvPr>
            <p:ph type="body" idx="1"/>
          </p:nvPr>
        </p:nvSpPr>
        <p:spPr>
          <a:noFill/>
        </p:spPr>
        <p:txBody>
          <a:bodyPr lIns="91435" tIns="45718" rIns="91435" bIns="45718"/>
          <a:lstStyle/>
          <a:p>
            <a:pPr eaLnBrk="1" hangingPunct="1"/>
            <a:r>
              <a:rPr lang="en-US" b="1" smtClean="0"/>
              <a:t>Question 14. What stops </a:t>
            </a:r>
            <a:r>
              <a:rPr lang="en-US" b="1" u="sng" smtClean="0"/>
              <a:t>one</a:t>
            </a:r>
            <a:r>
              <a:rPr lang="en-US" b="1" smtClean="0"/>
              <a:t> branch of government from becoming too powerful?</a:t>
            </a:r>
          </a:p>
        </p:txBody>
      </p:sp>
    </p:spTree>
    <p:extLst>
      <p:ext uri="{BB962C8B-B14F-4D97-AF65-F5344CB8AC3E}">
        <p14:creationId xmlns:p14="http://schemas.microsoft.com/office/powerpoint/2010/main" val="98299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ln/>
        </p:spPr>
      </p:sp>
      <p:sp>
        <p:nvSpPr>
          <p:cNvPr id="33794" name="Rectangle 3"/>
          <p:cNvSpPr>
            <a:spLocks noGrp="1"/>
          </p:cNvSpPr>
          <p:nvPr>
            <p:ph type="body" idx="1"/>
          </p:nvPr>
        </p:nvSpPr>
        <p:spPr>
          <a:noFill/>
        </p:spPr>
        <p:txBody>
          <a:bodyPr lIns="91435" tIns="45718" rIns="91435" bIns="45718"/>
          <a:lstStyle/>
          <a:p>
            <a:pPr marL="228600" indent="-228600" eaLnBrk="1" hangingPunct="1">
              <a:spcAft>
                <a:spcPts val="1000"/>
              </a:spcAft>
              <a:buFont typeface="Calibri" pitchFamily="34" charset="0"/>
              <a:buNone/>
            </a:pPr>
            <a:r>
              <a:rPr lang="en-US" smtClean="0"/>
              <a:t>The separation of powers and system of checks and balances keep one branch of government from becoming too powerful. </a:t>
            </a:r>
          </a:p>
        </p:txBody>
      </p:sp>
    </p:spTree>
    <p:extLst>
      <p:ext uri="{BB962C8B-B14F-4D97-AF65-F5344CB8AC3E}">
        <p14:creationId xmlns:p14="http://schemas.microsoft.com/office/powerpoint/2010/main" val="361284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F294B2-FC0F-422F-A715-400DACCE537D}"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C6B045-2788-4784-B23B-A64580FBA3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197E87-40C9-4D57-9C1F-91221794BD69}"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B20B9F-753B-4B76-B9B1-34797201D1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D76989-A4E8-4897-9DF2-E3D4C53D9326}"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0F61E2-0FA4-4DDF-A013-5893B8648D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FE93F88-7B37-4794-A15F-9B952F296212}" type="datetimeFigureOut">
              <a:rPr lang="en-US"/>
              <a:pPr>
                <a:defRPr/>
              </a:pPr>
              <a:t>8/25/2017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697E4F-C9D7-4162-81D9-2A8DF94DC9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05E8E8-2E47-47BB-8F14-2CD3F97ACBB9}"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4F1E15-73DA-4F87-8C66-80F879219F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257EBC-67DC-4F72-9477-D5BF420059F6}"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DC8DCE-EE0F-49BD-A018-905866D4CF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1C3CE5-27C2-4B60-8024-7044821DADF2}" type="datetimeFigureOut">
              <a:rPr lang="en-US"/>
              <a:pPr>
                <a:defRPr/>
              </a:pPr>
              <a:t>8/25/2017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D69B3F-22D0-4AB7-AB79-DA4A70F2BE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D74F10-BDF6-4EA7-BC57-83197FA30497}" type="datetimeFigureOut">
              <a:rPr lang="en-US"/>
              <a:pPr>
                <a:defRPr/>
              </a:pPr>
              <a:t>8/25/2017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C72E89-8A9F-4315-B23E-872B5F25A9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9E15D6-5700-4577-A486-3E2D4283D91D}" type="datetimeFigureOut">
              <a:rPr lang="en-US"/>
              <a:pPr>
                <a:defRPr/>
              </a:pPr>
              <a:t>8/25/2017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E08E49-77A3-478B-974D-7A51972154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0BF709-54E6-4C7C-8A3D-22EA01E168C9}" type="datetimeFigureOut">
              <a:rPr lang="en-US"/>
              <a:pPr>
                <a:defRPr/>
              </a:pPr>
              <a:t>8/25/2017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B5B242-F8A8-4093-ACE9-84A030A87D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893BE7-8F35-484F-92A7-865A430A04B8}" type="datetimeFigureOut">
              <a:rPr lang="en-US"/>
              <a:pPr>
                <a:defRPr/>
              </a:pPr>
              <a:t>8/25/2017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786766-E765-434A-B8E9-85C13F75BE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ECBFD-3E76-4A59-9A84-314D8DEF5592}" type="datetimeFigureOut">
              <a:rPr lang="en-US"/>
              <a:pPr>
                <a:defRPr/>
              </a:pPr>
              <a:t>8/25/2017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FC3693-16E6-405F-948A-29177AD445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D7E14A-4ADF-47B7-BEBD-4A1B1BC9528E}" type="datetimeFigureOut">
              <a:rPr lang="en-US"/>
              <a:pPr>
                <a:defRPr/>
              </a:pPr>
              <a:t>8/25/2017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347E9C9-20F9-4F57-B06D-9056DA66A7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57200" y="533400"/>
            <a:ext cx="8229600" cy="2362200"/>
          </a:xfrm>
        </p:spPr>
        <p:txBody>
          <a:bodyPr/>
          <a:lstStyle/>
          <a:p>
            <a:pPr eaLnBrk="1" hangingPunct="1">
              <a:defRPr/>
            </a:pPr>
            <a:r>
              <a:rPr lang="en-US" sz="6600" b="1">
                <a:solidFill>
                  <a:srgbClr val="142F50"/>
                </a:solidFill>
                <a:effectLst>
                  <a:outerShdw blurRad="38100" dist="38100" dir="2700000" algn="tl">
                    <a:srgbClr val="C0C0C0"/>
                  </a:outerShdw>
                </a:effectLst>
              </a:rPr>
              <a:t>Lesson </a:t>
            </a:r>
            <a:r>
              <a:rPr lang="en-US" sz="6600" b="1" smtClean="0">
                <a:solidFill>
                  <a:srgbClr val="142F50"/>
                </a:solidFill>
                <a:effectLst>
                  <a:outerShdw blurRad="38100" dist="38100" dir="2700000" algn="tl">
                    <a:srgbClr val="C0C0C0"/>
                  </a:outerShdw>
                </a:effectLst>
              </a:rPr>
              <a:t>9</a:t>
            </a:r>
            <a:r>
              <a:rPr lang="en-US" sz="6600" b="1" dirty="0" smtClean="0">
                <a:solidFill>
                  <a:srgbClr val="142F50"/>
                </a:solidFill>
                <a:effectLst>
                  <a:outerShdw blurRad="38100" dist="38100" dir="2700000" algn="tl">
                    <a:srgbClr val="000000"/>
                  </a:outerShdw>
                </a:effectLst>
              </a:rPr>
              <a:t/>
            </a:r>
            <a:br>
              <a:rPr lang="en-US" sz="6600" b="1" dirty="0" smtClean="0">
                <a:solidFill>
                  <a:srgbClr val="142F50"/>
                </a:solidFill>
                <a:effectLst>
                  <a:outerShdw blurRad="38100" dist="38100" dir="2700000" algn="tl">
                    <a:srgbClr val="000000"/>
                  </a:outerShdw>
                </a:effectLst>
              </a:rPr>
            </a:br>
            <a:r>
              <a:rPr lang="en-US" sz="6600" b="1" dirty="0" smtClean="0">
                <a:effectLst>
                  <a:outerShdw blurRad="38100" dist="38100" dir="2700000" algn="tl">
                    <a:srgbClr val="FFFFFF"/>
                  </a:outerShdw>
                </a:effectLst>
              </a:rPr>
              <a:t>American Government</a:t>
            </a: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B5C89A8-800C-48BE-BCF4-364B032DC623}" type="slidenum">
              <a:rPr lang="en-US" sz="1200">
                <a:solidFill>
                  <a:schemeClr val="tx1">
                    <a:tint val="75000"/>
                  </a:schemeClr>
                </a:solidFill>
                <a:latin typeface="+mn-lt"/>
              </a:rPr>
              <a:pPr algn="r" fontAlgn="auto">
                <a:spcBef>
                  <a:spcPts val="0"/>
                </a:spcBef>
                <a:spcAft>
                  <a:spcPts val="0"/>
                </a:spcAft>
                <a:defRPr/>
              </a:pPr>
              <a:t>1</a:t>
            </a:fld>
            <a:endParaRPr lang="en-US" sz="1200">
              <a:solidFill>
                <a:schemeClr val="tx1">
                  <a:tint val="75000"/>
                </a:schemeClr>
              </a:solidFill>
              <a:latin typeface="+mn-lt"/>
            </a:endParaRPr>
          </a:p>
        </p:txBody>
      </p:sp>
      <p:sp>
        <p:nvSpPr>
          <p:cNvPr id="15363" name="TextBox 3"/>
          <p:cNvSpPr txBox="1">
            <a:spLocks noChangeArrowheads="1"/>
          </p:cNvSpPr>
          <p:nvPr/>
        </p:nvSpPr>
        <p:spPr bwMode="auto">
          <a:xfrm>
            <a:off x="593725" y="2895600"/>
            <a:ext cx="8016875" cy="2308324"/>
          </a:xfrm>
          <a:prstGeom prst="rect">
            <a:avLst/>
          </a:prstGeom>
          <a:noFill/>
          <a:ln w="9525">
            <a:noFill/>
            <a:miter lim="800000"/>
            <a:headEnd/>
            <a:tailEnd/>
          </a:ln>
        </p:spPr>
        <p:txBody>
          <a:bodyPr>
            <a:spAutoFit/>
          </a:bodyPr>
          <a:lstStyle/>
          <a:p>
            <a:pPr algn="ctr"/>
            <a:r>
              <a:rPr lang="en-US" sz="4000" b="1" dirty="0" smtClean="0">
                <a:latin typeface="Calibri" pitchFamily="34" charset="0"/>
              </a:rPr>
              <a:t>System of Government</a:t>
            </a:r>
          </a:p>
          <a:p>
            <a:pPr algn="ctr"/>
            <a:r>
              <a:rPr lang="en-US" sz="4000" b="1" dirty="0" smtClean="0">
                <a:latin typeface="Calibri" pitchFamily="34" charset="0"/>
              </a:rPr>
              <a:t>The Judicial Branch</a:t>
            </a:r>
            <a:endParaRPr lang="en-US" sz="4000" b="1" dirty="0">
              <a:latin typeface="Calibri" pitchFamily="34" charset="0"/>
            </a:endParaRPr>
          </a:p>
          <a:p>
            <a:pPr algn="ctr"/>
            <a:endParaRPr lang="en-US" sz="3200" b="1" dirty="0">
              <a:latin typeface="Calibri" pitchFamily="34" charset="0"/>
            </a:endParaRPr>
          </a:p>
          <a:p>
            <a:pPr algn="ctr"/>
            <a:r>
              <a:rPr lang="en-US" sz="3200" b="1" dirty="0">
                <a:latin typeface="Calibri" pitchFamily="34" charset="0"/>
              </a:rPr>
              <a:t>Questions: </a:t>
            </a:r>
            <a:r>
              <a:rPr lang="en-US" sz="3200" b="1" dirty="0" smtClean="0">
                <a:latin typeface="Calibri" pitchFamily="34" charset="0"/>
              </a:rPr>
              <a:t>2, 13, 14, 37, 38, 39, 40, 12</a:t>
            </a:r>
            <a:endParaRPr lang="en-US" sz="3200" b="1" dirty="0">
              <a:latin typeface="Calibri" pitchFamily="34" charset="0"/>
            </a:endParaRPr>
          </a:p>
        </p:txBody>
      </p:sp>
      <p:sp>
        <p:nvSpPr>
          <p:cNvPr id="2" name="Date Placeholder 1"/>
          <p:cNvSpPr>
            <a:spLocks noGrp="1"/>
          </p:cNvSpPr>
          <p:nvPr>
            <p:ph type="dt" sz="half" idx="10"/>
          </p:nvPr>
        </p:nvSpPr>
        <p:spPr/>
        <p:txBody>
          <a:bodyPr/>
          <a:lstStyle/>
          <a:p>
            <a:pPr>
              <a:defRPr/>
            </a:pPr>
            <a:fld id="{18A22626-ED88-4B9D-A2F8-CEA2305E8CB4}" type="datetime1">
              <a:rPr lang="en-US" smtClean="0"/>
              <a:pPr>
                <a:defRPr/>
              </a:pPr>
              <a:t>8/25/2017</a:t>
            </a:fld>
            <a:endParaRPr lang="en-US"/>
          </a:p>
        </p:txBody>
      </p:sp>
    </p:spTree>
    <p:extLst>
      <p:ext uri="{BB962C8B-B14F-4D97-AF65-F5344CB8AC3E}">
        <p14:creationId xmlns:p14="http://schemas.microsoft.com/office/powerpoint/2010/main" val="119626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81000" y="1219200"/>
            <a:ext cx="8382000" cy="4724400"/>
          </a:xfrm>
          <a:solidFill>
            <a:schemeClr val="bg2"/>
          </a:solidFill>
        </p:spPr>
        <p:txBody>
          <a:bodyPr/>
          <a:lstStyle/>
          <a:p>
            <a:pPr eaLnBrk="1" hangingPunct="1">
              <a:buFont typeface="Arial" charset="0"/>
              <a:buNone/>
            </a:pPr>
            <a:endParaRPr lang="en-US" sz="1800" b="1" dirty="0" smtClean="0"/>
          </a:p>
          <a:p>
            <a:pPr eaLnBrk="1" hangingPunct="1">
              <a:buFont typeface="Arial" charset="0"/>
              <a:buNone/>
            </a:pPr>
            <a:r>
              <a:rPr lang="en-US" sz="3600" b="1" dirty="0" smtClean="0"/>
              <a:t>The Judicial Branch:</a:t>
            </a:r>
          </a:p>
          <a:p>
            <a:pPr lvl="1" eaLnBrk="1" hangingPunct="1"/>
            <a:r>
              <a:rPr lang="en-US" sz="3600" b="1" dirty="0" smtClean="0"/>
              <a:t> reviews laws</a:t>
            </a:r>
          </a:p>
          <a:p>
            <a:pPr lvl="1" eaLnBrk="1" hangingPunct="1"/>
            <a:r>
              <a:rPr lang="en-US" sz="3600" b="1" dirty="0" smtClean="0"/>
              <a:t> explains laws </a:t>
            </a:r>
          </a:p>
          <a:p>
            <a:pPr lvl="1" eaLnBrk="1" hangingPunct="1"/>
            <a:r>
              <a:rPr lang="en-US" sz="3600" b="1" dirty="0" smtClean="0"/>
              <a:t> resolves disputes (disagreements)</a:t>
            </a:r>
          </a:p>
          <a:p>
            <a:pPr lvl="1" eaLnBrk="1" hangingPunct="1"/>
            <a:r>
              <a:rPr lang="en-US" sz="3600" dirty="0" smtClean="0"/>
              <a:t> </a:t>
            </a:r>
            <a:r>
              <a:rPr lang="en-US" sz="3600" b="1" dirty="0" smtClean="0"/>
              <a:t>decides if a law goes against the Constitution</a:t>
            </a:r>
          </a:p>
          <a:p>
            <a:pPr marL="457200" lvl="1" indent="0" eaLnBrk="1" hangingPunct="1">
              <a:buNone/>
            </a:pPr>
            <a:endParaRPr lang="en-US" sz="1800" b="1" dirty="0" smtClean="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9149961-2F02-4ABA-A24B-75C0945D3568}" type="slidenum">
              <a:rPr lang="en-US" sz="1200">
                <a:solidFill>
                  <a:schemeClr val="tx1">
                    <a:tint val="75000"/>
                  </a:schemeClr>
                </a:solidFill>
                <a:latin typeface="+mn-lt"/>
              </a:rPr>
              <a:pPr algn="r" fontAlgn="auto">
                <a:spcBef>
                  <a:spcPts val="0"/>
                </a:spcBef>
                <a:spcAft>
                  <a:spcPts val="0"/>
                </a:spcAft>
                <a:defRPr/>
              </a:pPr>
              <a:t>10</a:t>
            </a:fld>
            <a:endParaRPr lang="en-US" sz="1200">
              <a:solidFill>
                <a:schemeClr val="tx1">
                  <a:tint val="75000"/>
                </a:schemeClr>
              </a:solidFill>
              <a:latin typeface="+mn-lt"/>
            </a:endParaRPr>
          </a:p>
        </p:txBody>
      </p:sp>
      <p:sp>
        <p:nvSpPr>
          <p:cNvPr id="10" name="Title 1"/>
          <p:cNvSpPr>
            <a:spLocks noGrp="1"/>
          </p:cNvSpPr>
          <p:nvPr>
            <p:ph type="title"/>
          </p:nvPr>
        </p:nvSpPr>
        <p:spPr>
          <a:xfrm>
            <a:off x="381000" y="304800"/>
            <a:ext cx="8382000" cy="731520"/>
          </a:xfrm>
          <a:gradFill>
            <a:gsLst>
              <a:gs pos="100000">
                <a:schemeClr val="accent1">
                  <a:tint val="44500"/>
                  <a:satMod val="160000"/>
                </a:schemeClr>
              </a:gs>
              <a:gs pos="100000">
                <a:schemeClr val="accent1">
                  <a:tint val="23500"/>
                  <a:satMod val="160000"/>
                </a:schemeClr>
              </a:gs>
            </a:gsLst>
            <a:path path="shape">
              <a:fillToRect l="50000" t="50000" r="50000" b="50000"/>
            </a:path>
          </a:gradFill>
        </p:spPr>
        <p:txBody>
          <a:bodyPr/>
          <a:lstStyle/>
          <a:p>
            <a:pPr eaLnBrk="1" hangingPunct="1"/>
            <a:r>
              <a:rPr lang="en-US" b="1" dirty="0" smtClean="0"/>
              <a:t>What does the Judicial Branch do?</a:t>
            </a:r>
          </a:p>
        </p:txBody>
      </p:sp>
    </p:spTree>
    <p:extLst>
      <p:ext uri="{BB962C8B-B14F-4D97-AF65-F5344CB8AC3E}">
        <p14:creationId xmlns:p14="http://schemas.microsoft.com/office/powerpoint/2010/main" val="2328130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B5C89A8-800C-48BE-BCF4-364B032DC623}" type="slidenum">
              <a:rPr lang="en-US" sz="1200">
                <a:solidFill>
                  <a:schemeClr val="tx1">
                    <a:tint val="75000"/>
                  </a:schemeClr>
                </a:solidFill>
                <a:latin typeface="+mn-lt"/>
              </a:rPr>
              <a:pPr algn="r" fontAlgn="auto">
                <a:spcBef>
                  <a:spcPts val="0"/>
                </a:spcBef>
                <a:spcAft>
                  <a:spcPts val="0"/>
                </a:spcAft>
                <a:defRPr/>
              </a:pPr>
              <a:t>11</a:t>
            </a:fld>
            <a:endParaRPr lang="en-US" sz="1200">
              <a:solidFill>
                <a:schemeClr val="tx1">
                  <a:tint val="75000"/>
                </a:schemeClr>
              </a:solidFill>
              <a:latin typeface="+mn-lt"/>
            </a:endParaRPr>
          </a:p>
        </p:txBody>
      </p:sp>
      <p:sp>
        <p:nvSpPr>
          <p:cNvPr id="2" name="Date Placeholder 1"/>
          <p:cNvSpPr>
            <a:spLocks noGrp="1"/>
          </p:cNvSpPr>
          <p:nvPr>
            <p:ph type="dt" sz="half" idx="10"/>
          </p:nvPr>
        </p:nvSpPr>
        <p:spPr/>
        <p:txBody>
          <a:bodyPr/>
          <a:lstStyle/>
          <a:p>
            <a:pPr>
              <a:defRPr/>
            </a:pPr>
            <a:fld id="{18A22626-ED88-4B9D-A2F8-CEA2305E8CB4}" type="datetime1">
              <a:rPr lang="en-US" smtClean="0"/>
              <a:pPr>
                <a:defRPr/>
              </a:pPr>
              <a:t>8/25/2017</a:t>
            </a:fld>
            <a:endParaRPr lang="en-US"/>
          </a:p>
        </p:txBody>
      </p:sp>
      <p:graphicFrame>
        <p:nvGraphicFramePr>
          <p:cNvPr id="5" name="Diagram 4"/>
          <p:cNvGraphicFramePr/>
          <p:nvPr>
            <p:extLst>
              <p:ext uri="{D42A27DB-BD31-4B8C-83A1-F6EECF244321}">
                <p14:modId xmlns:p14="http://schemas.microsoft.com/office/powerpoint/2010/main" val="3634868656"/>
              </p:ext>
            </p:extLst>
          </p:nvPr>
        </p:nvGraphicFramePr>
        <p:xfrm>
          <a:off x="457200" y="304800"/>
          <a:ext cx="8229600" cy="6234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57200" y="152400"/>
            <a:ext cx="8229600" cy="701675"/>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smtClean="0"/>
              <a:t>The Federal Court Syste</a:t>
            </a:r>
            <a:r>
              <a:rPr lang="en-US" b="1" dirty="0"/>
              <a:t>m</a:t>
            </a:r>
            <a:endParaRPr lang="en-US" b="1" dirty="0" smtClean="0"/>
          </a:p>
        </p:txBody>
      </p:sp>
    </p:spTree>
    <p:extLst>
      <p:ext uri="{BB962C8B-B14F-4D97-AF65-F5344CB8AC3E}">
        <p14:creationId xmlns:p14="http://schemas.microsoft.com/office/powerpoint/2010/main" val="607021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538913"/>
          </a:xfrm>
          <a:prstGeom prst="rect">
            <a:avLst/>
          </a:prstGeom>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AE6AEDE-7791-4A40-B4CA-03C8180F027D}" type="slidenum">
              <a:rPr lang="en-US" sz="1200">
                <a:solidFill>
                  <a:schemeClr val="tx1">
                    <a:tint val="75000"/>
                  </a:schemeClr>
                </a:solidFill>
                <a:latin typeface="+mn-lt"/>
              </a:rPr>
              <a:pPr algn="r" fontAlgn="auto">
                <a:spcBef>
                  <a:spcPts val="0"/>
                </a:spcBef>
                <a:spcAft>
                  <a:spcPts val="0"/>
                </a:spcAft>
                <a:defRPr/>
              </a:pPr>
              <a:t>12</a:t>
            </a:fld>
            <a:endParaRPr lang="en-US" sz="1200">
              <a:solidFill>
                <a:schemeClr val="tx1">
                  <a:tint val="75000"/>
                </a:schemeClr>
              </a:solidFill>
              <a:latin typeface="+mn-lt"/>
            </a:endParaRPr>
          </a:p>
        </p:txBody>
      </p:sp>
      <p:sp>
        <p:nvSpPr>
          <p:cNvPr id="5" name="Text Box 124"/>
          <p:cNvSpPr txBox="1">
            <a:spLocks noChangeArrowheads="1"/>
          </p:cNvSpPr>
          <p:nvPr/>
        </p:nvSpPr>
        <p:spPr bwMode="auto">
          <a:xfrm>
            <a:off x="0" y="0"/>
            <a:ext cx="9144000" cy="731520"/>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a:ln w="9525">
            <a:noFill/>
            <a:miter lim="800000"/>
            <a:headEnd/>
            <a:tailEnd/>
          </a:ln>
        </p:spPr>
        <p:txBody>
          <a:bodyPr wrap="square">
            <a:spAutoFit/>
          </a:bodyPr>
          <a:lstStyle/>
          <a:p>
            <a:pPr algn="ctr"/>
            <a:r>
              <a:rPr lang="en-US" sz="4400" b="1" dirty="0" smtClean="0">
                <a:latin typeface="Calibri" pitchFamily="34" charset="0"/>
              </a:rPr>
              <a:t>The U.S. Supreme Court</a:t>
            </a:r>
            <a:endParaRPr lang="en-US" sz="4400" b="1" dirty="0">
              <a:latin typeface="Calibri" pitchFamily="34" charset="0"/>
            </a:endParaRPr>
          </a:p>
        </p:txBody>
      </p:sp>
    </p:spTree>
    <p:extLst>
      <p:ext uri="{BB962C8B-B14F-4D97-AF65-F5344CB8AC3E}">
        <p14:creationId xmlns:p14="http://schemas.microsoft.com/office/powerpoint/2010/main" val="319271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8914"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F410A770-F12F-441A-92F4-58AE9309C4A7}" type="slidenum">
              <a:rPr lang="en-US" sz="1200">
                <a:solidFill>
                  <a:srgbClr val="898989"/>
                </a:solidFill>
                <a:latin typeface="Calibri" pitchFamily="34" charset="0"/>
                <a:cs typeface="Arial" charset="0"/>
              </a:rPr>
              <a:pPr algn="r"/>
              <a:t>13</a:t>
            </a:fld>
            <a:endParaRPr lang="en-US" sz="1200">
              <a:solidFill>
                <a:srgbClr val="898989"/>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40962"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Question </a:t>
            </a:r>
            <a:r>
              <a:rPr lang="en-US" b="1" dirty="0" smtClean="0">
                <a:latin typeface="Calibri" pitchFamily="34" charset="0"/>
              </a:rPr>
              <a:t>#37</a:t>
            </a:r>
            <a:endParaRPr lang="en-US" b="1" dirty="0">
              <a:latin typeface="Calibri" pitchFamily="34" charset="0"/>
            </a:endParaRP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EE85981-0CD1-4025-B6AE-2CD56FE81F74}"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43010"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C8FD97C-33CA-424F-A1E8-828A2B6A0AE7}" type="slidenum">
              <a:rPr lang="en-US" sz="1200">
                <a:solidFill>
                  <a:srgbClr val="898989"/>
                </a:solidFill>
                <a:latin typeface="Calibri" pitchFamily="34" charset="0"/>
              </a:rPr>
              <a:pPr algn="r"/>
              <a:t>15</a:t>
            </a:fld>
            <a:endParaRPr lang="en-US" sz="1200">
              <a:solidFill>
                <a:srgbClr val="898989"/>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45058"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#38</a:t>
            </a:r>
            <a:endParaRPr lang="en-US" b="1" dirty="0"/>
          </a:p>
        </p:txBody>
      </p:sp>
      <p:sp>
        <p:nvSpPr>
          <p:cNvPr id="45059"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DBC9F97-1B10-4E86-90F9-DCBF634B73B6}" type="slidenum">
              <a:rPr lang="en-US" sz="1200">
                <a:solidFill>
                  <a:srgbClr val="898989"/>
                </a:solidFill>
                <a:latin typeface="Calibri" pitchFamily="34" charset="0"/>
              </a:rPr>
              <a:pPr algn="r"/>
              <a:t>16</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5710"/>
            <a:ext cx="9144000"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Text Box 8"/>
          <p:cNvSpPr txBox="1">
            <a:spLocks noChangeArrowheads="1"/>
          </p:cNvSpPr>
          <p:nvPr/>
        </p:nvSpPr>
        <p:spPr bwMode="auto">
          <a:xfrm>
            <a:off x="7908925" y="2525713"/>
            <a:ext cx="184150" cy="304800"/>
          </a:xfrm>
          <a:prstGeom prst="rect">
            <a:avLst/>
          </a:prstGeom>
          <a:noFill/>
          <a:ln w="9525">
            <a:noFill/>
            <a:miter lim="800000"/>
            <a:headEnd/>
            <a:tailEnd/>
          </a:ln>
        </p:spPr>
        <p:txBody>
          <a:bodyPr wrap="none">
            <a:spAutoFit/>
          </a:bodyPr>
          <a:lstStyle/>
          <a:p>
            <a:endParaRPr lang="en-US" sz="1400">
              <a:solidFill>
                <a:schemeClr val="bg1"/>
              </a:solidFill>
            </a:endParaRPr>
          </a:p>
        </p:txBody>
      </p:sp>
      <p:sp>
        <p:nvSpPr>
          <p:cNvPr id="47111" name="Text Box 11"/>
          <p:cNvSpPr txBox="1">
            <a:spLocks noChangeArrowheads="1"/>
          </p:cNvSpPr>
          <p:nvPr/>
        </p:nvSpPr>
        <p:spPr bwMode="auto">
          <a:xfrm>
            <a:off x="6781800" y="2057400"/>
            <a:ext cx="184150" cy="304800"/>
          </a:xfrm>
          <a:prstGeom prst="rect">
            <a:avLst/>
          </a:prstGeom>
          <a:noFill/>
          <a:ln w="9525">
            <a:noFill/>
            <a:miter lim="800000"/>
            <a:headEnd/>
            <a:tailEnd/>
          </a:ln>
        </p:spPr>
        <p:txBody>
          <a:bodyPr wrap="none">
            <a:spAutoFit/>
          </a:bodyPr>
          <a:lstStyle/>
          <a:p>
            <a:endParaRPr lang="en-US" sz="1400">
              <a:solidFill>
                <a:schemeClr val="bg1"/>
              </a:solidFill>
            </a:endParaRPr>
          </a:p>
        </p:txBody>
      </p:sp>
      <p:sp>
        <p:nvSpPr>
          <p:cNvPr id="47112" name="Text Box 12"/>
          <p:cNvSpPr txBox="1">
            <a:spLocks noChangeArrowheads="1"/>
          </p:cNvSpPr>
          <p:nvPr/>
        </p:nvSpPr>
        <p:spPr bwMode="auto">
          <a:xfrm>
            <a:off x="1143000" y="1235710"/>
            <a:ext cx="6629400" cy="369332"/>
          </a:xfrm>
          <a:prstGeom prst="rect">
            <a:avLst/>
          </a:prstGeom>
          <a:noFill/>
          <a:ln w="9525">
            <a:noFill/>
            <a:miter lim="800000"/>
            <a:headEnd/>
            <a:tailEnd/>
          </a:ln>
        </p:spPr>
        <p:txBody>
          <a:bodyPr wrap="square">
            <a:spAutoFit/>
          </a:bodyPr>
          <a:lstStyle/>
          <a:p>
            <a:r>
              <a:rPr lang="en-US" dirty="0" smtClean="0">
                <a:solidFill>
                  <a:schemeClr val="bg1"/>
                </a:solidFill>
                <a:latin typeface="Calibri" pitchFamily="34" charset="0"/>
              </a:rPr>
              <a:t>    Sonia </a:t>
            </a:r>
            <a:r>
              <a:rPr lang="en-US" dirty="0">
                <a:solidFill>
                  <a:schemeClr val="bg1"/>
                </a:solidFill>
                <a:latin typeface="Calibri" pitchFamily="34" charset="0"/>
              </a:rPr>
              <a:t>Sotomayor   </a:t>
            </a:r>
            <a:r>
              <a:rPr lang="en-US" dirty="0" smtClean="0">
                <a:solidFill>
                  <a:schemeClr val="bg1"/>
                </a:solidFill>
                <a:latin typeface="Calibri" pitchFamily="34" charset="0"/>
              </a:rPr>
              <a:t> Samuel Alito        Elena Kagan       Neil Gorsuch</a:t>
            </a:r>
            <a:endParaRPr lang="en-US" dirty="0">
              <a:solidFill>
                <a:schemeClr val="bg1"/>
              </a:solidFill>
              <a:latin typeface="Calibri" pitchFamily="34" charset="0"/>
            </a:endParaRPr>
          </a:p>
        </p:txBody>
      </p:sp>
      <p:sp>
        <p:nvSpPr>
          <p:cNvPr id="47113" name="Text Box 13"/>
          <p:cNvSpPr txBox="1">
            <a:spLocks noChangeArrowheads="1"/>
          </p:cNvSpPr>
          <p:nvPr/>
        </p:nvSpPr>
        <p:spPr bwMode="auto">
          <a:xfrm>
            <a:off x="0" y="5715000"/>
            <a:ext cx="9144000" cy="923330"/>
          </a:xfrm>
          <a:prstGeom prst="rect">
            <a:avLst/>
          </a:prstGeom>
          <a:noFill/>
          <a:ln w="9525">
            <a:noFill/>
            <a:miter lim="800000"/>
            <a:headEnd/>
            <a:tailEnd/>
          </a:ln>
        </p:spPr>
        <p:txBody>
          <a:bodyPr wrap="square">
            <a:spAutoFit/>
          </a:bodyPr>
          <a:lstStyle/>
          <a:p>
            <a:r>
              <a:rPr lang="en-US" dirty="0">
                <a:solidFill>
                  <a:schemeClr val="bg1"/>
                </a:solidFill>
                <a:latin typeface="Calibri" pitchFamily="34" charset="0"/>
              </a:rPr>
              <a:t> </a:t>
            </a:r>
            <a:r>
              <a:rPr lang="en-US" dirty="0" smtClean="0">
                <a:solidFill>
                  <a:schemeClr val="bg1"/>
                </a:solidFill>
                <a:latin typeface="Calibri" pitchFamily="34" charset="0"/>
              </a:rPr>
              <a:t>      </a:t>
            </a:r>
            <a:r>
              <a:rPr lang="en-US" dirty="0" smtClean="0">
                <a:solidFill>
                  <a:schemeClr val="bg1"/>
                </a:solidFill>
                <a:latin typeface="Calibri" pitchFamily="34" charset="0"/>
              </a:rPr>
              <a:t>Ruth </a:t>
            </a:r>
            <a:r>
              <a:rPr lang="en-US" dirty="0">
                <a:solidFill>
                  <a:schemeClr val="bg1"/>
                </a:solidFill>
                <a:latin typeface="Calibri" pitchFamily="34" charset="0"/>
              </a:rPr>
              <a:t>Bader </a:t>
            </a:r>
            <a:r>
              <a:rPr lang="en-US" dirty="0" smtClean="0">
                <a:solidFill>
                  <a:schemeClr val="bg1"/>
                </a:solidFill>
                <a:latin typeface="Calibri" pitchFamily="34" charset="0"/>
              </a:rPr>
              <a:t>     Anthony Kennedy      </a:t>
            </a:r>
            <a:r>
              <a:rPr lang="en-US" dirty="0" smtClean="0">
                <a:solidFill>
                  <a:schemeClr val="bg1"/>
                </a:solidFill>
                <a:latin typeface="Calibri" pitchFamily="34" charset="0"/>
              </a:rPr>
              <a:t>John </a:t>
            </a:r>
            <a:r>
              <a:rPr lang="en-US" dirty="0">
                <a:solidFill>
                  <a:schemeClr val="bg1"/>
                </a:solidFill>
                <a:latin typeface="Calibri" pitchFamily="34" charset="0"/>
              </a:rPr>
              <a:t>Roberts </a:t>
            </a:r>
            <a:r>
              <a:rPr lang="en-US" dirty="0" smtClean="0">
                <a:solidFill>
                  <a:schemeClr val="bg1"/>
                </a:solidFill>
                <a:latin typeface="Calibri" pitchFamily="34" charset="0"/>
              </a:rPr>
              <a:t>     Clarence Thomas</a:t>
            </a:r>
            <a:r>
              <a:rPr lang="en-US" dirty="0">
                <a:solidFill>
                  <a:schemeClr val="bg1"/>
                </a:solidFill>
                <a:latin typeface="Calibri" pitchFamily="34" charset="0"/>
              </a:rPr>
              <a:t> </a:t>
            </a:r>
            <a:r>
              <a:rPr lang="en-US" dirty="0" smtClean="0">
                <a:solidFill>
                  <a:schemeClr val="bg1"/>
                </a:solidFill>
                <a:latin typeface="Calibri" pitchFamily="34" charset="0"/>
              </a:rPr>
              <a:t>     Stephen Breyer</a:t>
            </a:r>
            <a:endParaRPr lang="en-US" dirty="0">
              <a:solidFill>
                <a:schemeClr val="bg1"/>
              </a:solidFill>
              <a:latin typeface="Calibri" pitchFamily="34" charset="0"/>
            </a:endParaRPr>
          </a:p>
          <a:p>
            <a:r>
              <a:rPr lang="en-US" dirty="0">
                <a:solidFill>
                  <a:schemeClr val="bg1"/>
                </a:solidFill>
                <a:latin typeface="Calibri" pitchFamily="34" charset="0"/>
              </a:rPr>
              <a:t> </a:t>
            </a:r>
            <a:r>
              <a:rPr lang="en-US" dirty="0" smtClean="0">
                <a:solidFill>
                  <a:schemeClr val="bg1"/>
                </a:solidFill>
                <a:latin typeface="Calibri" pitchFamily="34" charset="0"/>
              </a:rPr>
              <a:t>       Ginsburg                                             </a:t>
            </a:r>
            <a:r>
              <a:rPr lang="en-US" dirty="0" smtClean="0">
                <a:solidFill>
                  <a:schemeClr val="bg1"/>
                </a:solidFill>
                <a:latin typeface="Calibri" pitchFamily="34" charset="0"/>
              </a:rPr>
              <a:t>(</a:t>
            </a:r>
            <a:r>
              <a:rPr lang="en-US" dirty="0">
                <a:solidFill>
                  <a:schemeClr val="bg1"/>
                </a:solidFill>
                <a:latin typeface="Calibri" pitchFamily="34" charset="0"/>
              </a:rPr>
              <a:t>Chief Justice)</a:t>
            </a:r>
          </a:p>
          <a:p>
            <a:endParaRPr lang="en-US" dirty="0">
              <a:solidFill>
                <a:schemeClr val="bg1"/>
              </a:solidFill>
              <a:latin typeface="Calibri" pitchFamily="34" charset="0"/>
            </a:endParaRP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FE7B9AD-AA7E-4321-86D2-88404A90324C}"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
        <p:nvSpPr>
          <p:cNvPr id="13" name="TextBox 12"/>
          <p:cNvSpPr txBox="1"/>
          <p:nvPr/>
        </p:nvSpPr>
        <p:spPr>
          <a:xfrm>
            <a:off x="0" y="182879"/>
            <a:ext cx="9144000" cy="769441"/>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sz="4400" b="1" dirty="0" smtClean="0">
                <a:latin typeface="+mj-lt"/>
              </a:rPr>
              <a:t> The 9 Supreme Court Justices</a:t>
            </a:r>
            <a:endParaRPr lang="en-US" sz="4400" b="1" dirty="0">
              <a:latin typeface="+mj-lt"/>
            </a:endParaRPr>
          </a:p>
        </p:txBody>
      </p:sp>
    </p:spTree>
    <p:extLst>
      <p:ext uri="{BB962C8B-B14F-4D97-AF65-F5344CB8AC3E}">
        <p14:creationId xmlns:p14="http://schemas.microsoft.com/office/powerpoint/2010/main" val="2202327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cstate="print"/>
          <a:srcRect/>
          <a:stretch>
            <a:fillRect/>
          </a:stretch>
        </p:blipFill>
        <p:spPr bwMode="auto">
          <a:xfrm>
            <a:off x="508000" y="457200"/>
            <a:ext cx="8128000" cy="6096000"/>
          </a:xfrm>
          <a:prstGeom prst="rect">
            <a:avLst/>
          </a:prstGeom>
          <a:noFill/>
          <a:ln w="9525">
            <a:noFill/>
            <a:miter lim="800000"/>
            <a:headEnd/>
            <a:tailEnd/>
          </a:ln>
        </p:spPr>
      </p:pic>
      <p:sp>
        <p:nvSpPr>
          <p:cNvPr id="49154"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961236A-29F5-41B9-8448-7D4B62E641EB}" type="slidenum">
              <a:rPr lang="en-US" sz="1200">
                <a:solidFill>
                  <a:srgbClr val="898989"/>
                </a:solidFill>
                <a:latin typeface="Calibri" pitchFamily="34" charset="0"/>
                <a:cs typeface="Arial" charset="0"/>
              </a:rPr>
              <a:pPr algn="r"/>
              <a:t>18</a:t>
            </a:fld>
            <a:endParaRPr lang="en-US" sz="1200">
              <a:solidFill>
                <a:srgbClr val="898989"/>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Grp="1" noChangeArrowheads="1"/>
          </p:cNvPicPr>
          <p:nvPr>
            <p:ph/>
          </p:nvPr>
        </p:nvPicPr>
        <p:blipFill>
          <a:blip r:embed="rId3" cstate="print"/>
          <a:srcRect/>
          <a:stretch>
            <a:fillRect/>
          </a:stretch>
        </p:blipFill>
        <p:spPr>
          <a:xfrm>
            <a:off x="533400" y="457200"/>
            <a:ext cx="8126413" cy="6097588"/>
          </a:xfrm>
        </p:spPr>
      </p:pic>
      <p:sp>
        <p:nvSpPr>
          <p:cNvPr id="51202" name="Text Box 4"/>
          <p:cNvSpPr txBox="1">
            <a:spLocks noChangeArrowheads="1"/>
          </p:cNvSpPr>
          <p:nvPr/>
        </p:nvSpPr>
        <p:spPr bwMode="auto">
          <a:xfrm>
            <a:off x="4572000" y="5867400"/>
            <a:ext cx="1905000" cy="366713"/>
          </a:xfrm>
          <a:prstGeom prst="rect">
            <a:avLst/>
          </a:prstGeom>
          <a:noFill/>
          <a:ln w="9525">
            <a:noFill/>
            <a:miter lim="800000"/>
            <a:headEnd/>
            <a:tailEnd/>
          </a:ln>
        </p:spPr>
        <p:txBody>
          <a:bodyPr>
            <a:spAutoFit/>
          </a:bodyPr>
          <a:lstStyle/>
          <a:p>
            <a:pPr>
              <a:spcBef>
                <a:spcPct val="50000"/>
              </a:spcBef>
            </a:pPr>
            <a:endParaRPr lang="en-US">
              <a:solidFill>
                <a:schemeClr val="bg1"/>
              </a:solidFill>
              <a:latin typeface="Calibri" pitchFamily="34" charset="0"/>
            </a:endParaRPr>
          </a:p>
        </p:txBody>
      </p:sp>
      <p:sp>
        <p:nvSpPr>
          <p:cNvPr id="51203"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Question </a:t>
            </a:r>
            <a:r>
              <a:rPr lang="en-US" b="1" dirty="0" smtClean="0">
                <a:latin typeface="Calibri" pitchFamily="34" charset="0"/>
              </a:rPr>
              <a:t>#39</a:t>
            </a:r>
            <a:endParaRPr lang="en-US" b="1" dirty="0">
              <a:latin typeface="Calibri" pitchFamily="34" charset="0"/>
            </a:endParaRP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5788FD-66E6-43DB-AF90-B368CFE643C7}" type="slidenum">
              <a:rPr lang="en-US" sz="1200">
                <a:solidFill>
                  <a:schemeClr val="tx1">
                    <a:tint val="75000"/>
                  </a:schemeClr>
                </a:solidFill>
                <a:latin typeface="+mn-lt"/>
              </a:rPr>
              <a:pPr algn="r" fontAlgn="auto">
                <a:spcBef>
                  <a:spcPts val="0"/>
                </a:spcBef>
                <a:spcAft>
                  <a:spcPts val="0"/>
                </a:spcAft>
                <a:defRPr/>
              </a:pPr>
              <a:t>19</a:t>
            </a:fld>
            <a:endParaRPr lang="en-US" sz="1200">
              <a:solidFill>
                <a:schemeClr val="tx1">
                  <a:tint val="75000"/>
                </a:schemeClr>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onst &amp; Govt_federal"/>
          <p:cNvPicPr>
            <a:picLocks noChangeAspect="1" noChangeArrowheads="1"/>
          </p:cNvPicPr>
          <p:nvPr/>
        </p:nvPicPr>
        <p:blipFill>
          <a:blip r:embed="rId3" cstate="print"/>
          <a:srcRect/>
          <a:stretch>
            <a:fillRect/>
          </a:stretch>
        </p:blipFill>
        <p:spPr bwMode="auto">
          <a:xfrm>
            <a:off x="296215" y="1146376"/>
            <a:ext cx="8510588" cy="5368925"/>
          </a:xfrm>
          <a:prstGeom prst="rect">
            <a:avLst/>
          </a:prstGeom>
          <a:noFill/>
          <a:ln w="9525">
            <a:noFill/>
            <a:miter lim="800000"/>
            <a:headEnd/>
            <a:tailEnd/>
          </a:ln>
        </p:spPr>
      </p:pic>
      <p:sp>
        <p:nvSpPr>
          <p:cNvPr id="18435" name="Text Box 5"/>
          <p:cNvSpPr txBox="1">
            <a:spLocks noChangeArrowheads="1"/>
          </p:cNvSpPr>
          <p:nvPr/>
        </p:nvSpPr>
        <p:spPr bwMode="auto">
          <a:xfrm>
            <a:off x="4419600" y="5881353"/>
            <a:ext cx="1295400" cy="304800"/>
          </a:xfrm>
          <a:prstGeom prst="rect">
            <a:avLst/>
          </a:prstGeom>
          <a:noFill/>
          <a:ln w="9525">
            <a:noFill/>
            <a:miter lim="800000"/>
            <a:headEnd/>
            <a:tailEnd/>
          </a:ln>
        </p:spPr>
        <p:txBody>
          <a:bodyPr wrap="square">
            <a:spAutoFit/>
          </a:bodyPr>
          <a:lstStyle/>
          <a:p>
            <a:pPr algn="ctr">
              <a:spcBef>
                <a:spcPct val="50000"/>
              </a:spcBef>
            </a:pPr>
            <a:r>
              <a:rPr lang="en-US" sz="1400" b="1" dirty="0">
                <a:latin typeface="Calibri" pitchFamily="34" charset="0"/>
                <a:cs typeface="Arial" charset="0"/>
              </a:rPr>
              <a:t>CABINET</a:t>
            </a:r>
          </a:p>
        </p:txBody>
      </p:sp>
      <p:sp>
        <p:nvSpPr>
          <p:cNvPr id="18436" name="Text Box 6"/>
          <p:cNvSpPr txBox="1">
            <a:spLocks noChangeArrowheads="1"/>
          </p:cNvSpPr>
          <p:nvPr/>
        </p:nvSpPr>
        <p:spPr bwMode="auto">
          <a:xfrm>
            <a:off x="6400800" y="5551868"/>
            <a:ext cx="1828800" cy="942975"/>
          </a:xfrm>
          <a:prstGeom prst="rect">
            <a:avLst/>
          </a:prstGeom>
          <a:noFill/>
          <a:ln w="9525">
            <a:noFill/>
            <a:miter lim="800000"/>
            <a:headEnd/>
            <a:tailEnd/>
          </a:ln>
        </p:spPr>
        <p:txBody>
          <a:bodyPr>
            <a:spAutoFit/>
          </a:bodyPr>
          <a:lstStyle/>
          <a:p>
            <a:pPr algn="ctr"/>
            <a:r>
              <a:rPr lang="en-US" sz="1400" b="1" dirty="0">
                <a:latin typeface="Calibri" pitchFamily="34" charset="0"/>
              </a:rPr>
              <a:t>|</a:t>
            </a:r>
          </a:p>
          <a:p>
            <a:pPr algn="ctr"/>
            <a:r>
              <a:rPr lang="en-US" sz="1400" b="1" dirty="0">
                <a:latin typeface="Calibri" pitchFamily="34" charset="0"/>
              </a:rPr>
              <a:t>COURTS OF APPEAL</a:t>
            </a:r>
          </a:p>
          <a:p>
            <a:pPr algn="ctr"/>
            <a:r>
              <a:rPr lang="en-US" sz="1400" b="1" dirty="0">
                <a:latin typeface="Calibri" pitchFamily="34" charset="0"/>
              </a:rPr>
              <a:t>|</a:t>
            </a:r>
          </a:p>
          <a:p>
            <a:pPr algn="ctr"/>
            <a:r>
              <a:rPr lang="en-US" sz="1400" b="1" dirty="0">
                <a:latin typeface="Calibri" pitchFamily="34" charset="0"/>
                <a:cs typeface="Arial" charset="0"/>
              </a:rPr>
              <a:t>DISTRICT COURTS</a:t>
            </a:r>
          </a:p>
        </p:txBody>
      </p:sp>
      <p:sp>
        <p:nvSpPr>
          <p:cNvPr id="18437"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E175611-0DF8-4C7F-85E6-6360686B932F}" type="slidenum">
              <a:rPr lang="en-US" sz="1200">
                <a:solidFill>
                  <a:srgbClr val="898989"/>
                </a:solidFill>
                <a:latin typeface="Calibri" pitchFamily="34" charset="0"/>
                <a:cs typeface="Arial" charset="0"/>
              </a:rPr>
              <a:pPr algn="r"/>
              <a:t>2</a:t>
            </a:fld>
            <a:endParaRPr lang="en-US" sz="1200">
              <a:solidFill>
                <a:srgbClr val="898989"/>
              </a:solidFill>
              <a:latin typeface="Calibri" pitchFamily="34" charset="0"/>
              <a:cs typeface="Arial" charset="0"/>
            </a:endParaRPr>
          </a:p>
        </p:txBody>
      </p:sp>
      <p:sp>
        <p:nvSpPr>
          <p:cNvPr id="7" name="TextBox 6"/>
          <p:cNvSpPr txBox="1"/>
          <p:nvPr/>
        </p:nvSpPr>
        <p:spPr>
          <a:xfrm>
            <a:off x="305873" y="259080"/>
            <a:ext cx="8509515" cy="731520"/>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sz="4400" b="1" dirty="0" smtClean="0">
                <a:latin typeface="+mn-lt"/>
              </a:rPr>
              <a:t>The Three Branches of Government</a:t>
            </a:r>
            <a:endParaRPr lang="en-US" sz="4400" b="1" dirty="0">
              <a:latin typeface="+mn-lt"/>
            </a:endParaRPr>
          </a:p>
        </p:txBody>
      </p:sp>
    </p:spTree>
    <p:extLst>
      <p:ext uri="{BB962C8B-B14F-4D97-AF65-F5344CB8AC3E}">
        <p14:creationId xmlns:p14="http://schemas.microsoft.com/office/powerpoint/2010/main" val="3824806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53250"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FFC18B53-ABB4-4980-A0AB-441038342A56}" type="slidenum">
              <a:rPr lang="en-US" sz="1200">
                <a:solidFill>
                  <a:srgbClr val="898989"/>
                </a:solidFill>
                <a:latin typeface="Calibri" pitchFamily="34" charset="0"/>
                <a:cs typeface="Arial" charset="0"/>
              </a:rPr>
              <a:pPr algn="r"/>
              <a:t>20</a:t>
            </a:fld>
            <a:endParaRPr lang="en-US" sz="1200">
              <a:solidFill>
                <a:srgbClr val="898989"/>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55298"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Question </a:t>
            </a:r>
            <a:r>
              <a:rPr lang="en-US" b="1" dirty="0" smtClean="0">
                <a:latin typeface="Calibri" pitchFamily="34" charset="0"/>
              </a:rPr>
              <a:t>#40</a:t>
            </a:r>
            <a:endParaRPr lang="en-US" b="1" dirty="0">
              <a:latin typeface="Calibri" pitchFamily="34" charset="0"/>
            </a:endParaRP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B7388A6-FB15-4EBC-B1A3-E1C55C3F9DF7}" type="slidenum">
              <a:rPr lang="en-US" sz="1200">
                <a:solidFill>
                  <a:schemeClr val="tx1">
                    <a:tint val="75000"/>
                  </a:schemeClr>
                </a:solidFill>
                <a:latin typeface="+mn-lt"/>
              </a:rPr>
              <a:pPr algn="r" fontAlgn="auto">
                <a:spcBef>
                  <a:spcPts val="0"/>
                </a:spcBef>
                <a:spcAft>
                  <a:spcPts val="0"/>
                </a:spcAft>
                <a:defRPr/>
              </a:pPr>
              <a:t>21</a:t>
            </a:fld>
            <a:endParaRPr lang="en-US" sz="1200">
              <a:solidFill>
                <a:schemeClr val="tx1">
                  <a:tint val="75000"/>
                </a:schemeClr>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513F274-F80D-480F-AF08-B0255605F299}" type="slidenum">
              <a:rPr lang="en-US" sz="1200">
                <a:solidFill>
                  <a:schemeClr val="tx1">
                    <a:tint val="75000"/>
                  </a:schemeClr>
                </a:solidFill>
                <a:latin typeface="+mn-lt"/>
              </a:rPr>
              <a:pPr algn="r" fontAlgn="auto">
                <a:spcBef>
                  <a:spcPts val="0"/>
                </a:spcBef>
                <a:spcAft>
                  <a:spcPts val="0"/>
                </a:spcAft>
                <a:defRPr/>
              </a:pPr>
              <a:t>22</a:t>
            </a:fld>
            <a:endParaRPr lang="en-US" sz="1200">
              <a:solidFill>
                <a:schemeClr val="tx1">
                  <a:tint val="75000"/>
                </a:schemeClr>
              </a:solidFill>
              <a:latin typeface="+mn-lt"/>
            </a:endParaRPr>
          </a:p>
        </p:txBody>
      </p:sp>
      <p:sp>
        <p:nvSpPr>
          <p:cNvPr id="68611"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68612"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pic>
        <p:nvPicPr>
          <p:cNvPr id="68613" name="Picture 9" descr="justice2"/>
          <p:cNvPicPr>
            <a:picLocks noChangeAspect="1" noChangeArrowheads="1"/>
          </p:cNvPicPr>
          <p:nvPr/>
        </p:nvPicPr>
        <p:blipFill>
          <a:blip r:embed="rId3" cstate="print"/>
          <a:srcRect/>
          <a:stretch>
            <a:fillRect/>
          </a:stretch>
        </p:blipFill>
        <p:spPr bwMode="auto">
          <a:xfrm>
            <a:off x="2819400" y="381000"/>
            <a:ext cx="5638800" cy="5975350"/>
          </a:xfrm>
          <a:prstGeom prst="rect">
            <a:avLst/>
          </a:prstGeom>
          <a:noFill/>
          <a:ln w="9525">
            <a:noFill/>
            <a:miter lim="800000"/>
            <a:headEnd/>
            <a:tailEnd/>
          </a:ln>
        </p:spPr>
      </p:pic>
      <p:sp>
        <p:nvSpPr>
          <p:cNvPr id="68614" name="Text Box 10"/>
          <p:cNvSpPr txBox="1">
            <a:spLocks noChangeArrowheads="1"/>
          </p:cNvSpPr>
          <p:nvPr/>
        </p:nvSpPr>
        <p:spPr bwMode="auto">
          <a:xfrm>
            <a:off x="457200" y="381000"/>
            <a:ext cx="2133600" cy="4117975"/>
          </a:xfrm>
          <a:prstGeom prst="rect">
            <a:avLst/>
          </a:prstGeom>
          <a:gradFill>
            <a:gsLst>
              <a:gs pos="100000">
                <a:schemeClr val="accent1">
                  <a:lumMod val="45000"/>
                  <a:lumOff val="55000"/>
                </a:schemeClr>
              </a:gs>
              <a:gs pos="100000">
                <a:schemeClr val="accent1">
                  <a:lumMod val="30000"/>
                  <a:lumOff val="70000"/>
                </a:schemeClr>
              </a:gs>
            </a:gsLst>
            <a:path path="shape">
              <a:fillToRect l="50000" t="50000" r="50000" b="50000"/>
            </a:path>
          </a:gradFill>
          <a:ln w="28575">
            <a:solidFill>
              <a:schemeClr val="tx1"/>
            </a:solidFill>
            <a:miter lim="800000"/>
            <a:headEnd/>
            <a:tailEnd/>
          </a:ln>
        </p:spPr>
        <p:txBody>
          <a:bodyPr wrap="square">
            <a:spAutoFit/>
          </a:bodyPr>
          <a:lstStyle/>
          <a:p>
            <a:pPr algn="ctr"/>
            <a:r>
              <a:rPr lang="en-US" sz="6600" b="1" dirty="0">
                <a:latin typeface="Calibri" pitchFamily="34" charset="0"/>
              </a:rPr>
              <a:t>The</a:t>
            </a:r>
          </a:p>
          <a:p>
            <a:pPr algn="ctr"/>
            <a:r>
              <a:rPr lang="en-US" sz="6600" b="1" dirty="0">
                <a:latin typeface="Calibri" pitchFamily="34" charset="0"/>
              </a:rPr>
              <a:t>Rule</a:t>
            </a:r>
          </a:p>
          <a:p>
            <a:pPr algn="ctr"/>
            <a:r>
              <a:rPr lang="en-US" sz="6600" b="1" dirty="0">
                <a:latin typeface="Calibri" pitchFamily="34" charset="0"/>
              </a:rPr>
              <a:t>of</a:t>
            </a:r>
          </a:p>
          <a:p>
            <a:pPr algn="ctr"/>
            <a:r>
              <a:rPr lang="en-US" sz="6600" b="1" dirty="0">
                <a:latin typeface="Calibri" pitchFamily="34" charset="0"/>
              </a:rPr>
              <a:t>Law</a:t>
            </a:r>
          </a:p>
        </p:txBody>
      </p:sp>
    </p:spTree>
    <p:extLst>
      <p:ext uri="{BB962C8B-B14F-4D97-AF65-F5344CB8AC3E}">
        <p14:creationId xmlns:p14="http://schemas.microsoft.com/office/powerpoint/2010/main" val="1829563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70658"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BF59947-81C7-4899-B933-09CE13D5427E}" type="slidenum">
              <a:rPr lang="en-US" sz="1200">
                <a:solidFill>
                  <a:srgbClr val="898989"/>
                </a:solidFill>
                <a:latin typeface="Calibri" pitchFamily="34" charset="0"/>
              </a:rPr>
              <a:pPr algn="r"/>
              <a:t>23</a:t>
            </a:fld>
            <a:endParaRPr lang="en-US" sz="1200">
              <a:solidFill>
                <a:srgbClr val="898989"/>
              </a:solidFill>
              <a:latin typeface="Calibri" pitchFamily="34" charset="0"/>
            </a:endParaRPr>
          </a:p>
        </p:txBody>
      </p:sp>
    </p:spTree>
    <p:extLst>
      <p:ext uri="{BB962C8B-B14F-4D97-AF65-F5344CB8AC3E}">
        <p14:creationId xmlns:p14="http://schemas.microsoft.com/office/powerpoint/2010/main" val="374670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72706"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#12</a:t>
            </a:r>
            <a:endParaRPr lang="en-US" b="1" dirty="0"/>
          </a:p>
        </p:txBody>
      </p:sp>
      <p:sp>
        <p:nvSpPr>
          <p:cNvPr id="72707"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C5E7690-06EE-4A89-A57C-EB17B4D78647}" type="slidenum">
              <a:rPr lang="en-US" sz="1200">
                <a:solidFill>
                  <a:srgbClr val="898989"/>
                </a:solidFill>
                <a:latin typeface="Calibri" pitchFamily="34" charset="0"/>
              </a:rPr>
              <a:pPr algn="r"/>
              <a:t>24</a:t>
            </a:fld>
            <a:endParaRPr lang="en-US" sz="1200">
              <a:solidFill>
                <a:srgbClr val="898989"/>
              </a:solidFill>
              <a:latin typeface="Calibri" pitchFamily="34" charset="0"/>
            </a:endParaRPr>
          </a:p>
        </p:txBody>
      </p:sp>
    </p:spTree>
    <p:extLst>
      <p:ext uri="{BB962C8B-B14F-4D97-AF65-F5344CB8AC3E}">
        <p14:creationId xmlns:p14="http://schemas.microsoft.com/office/powerpoint/2010/main" val="63042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C8FF001-FB83-475E-8C36-3CA3C36EE27B}" type="slidenum">
              <a:rPr lang="en-US" sz="1200">
                <a:solidFill>
                  <a:schemeClr val="tx1">
                    <a:tint val="75000"/>
                  </a:schemeClr>
                </a:solidFill>
                <a:latin typeface="+mn-lt"/>
              </a:rPr>
              <a:pPr algn="r" fontAlgn="auto">
                <a:spcBef>
                  <a:spcPts val="0"/>
                </a:spcBef>
                <a:spcAft>
                  <a:spcPts val="0"/>
                </a:spcAft>
                <a:defRPr/>
              </a:pPr>
              <a:t>25</a:t>
            </a:fld>
            <a:endParaRPr lang="en-US" sz="1200">
              <a:solidFill>
                <a:schemeClr val="tx1">
                  <a:tint val="75000"/>
                </a:schemeClr>
              </a:solidFill>
              <a:latin typeface="+mn-lt"/>
            </a:endParaRPr>
          </a:p>
        </p:txBody>
      </p:sp>
      <p:sp>
        <p:nvSpPr>
          <p:cNvPr id="5" name="TextBox 4"/>
          <p:cNvSpPr txBox="1"/>
          <p:nvPr/>
        </p:nvSpPr>
        <p:spPr>
          <a:xfrm>
            <a:off x="228599" y="300507"/>
            <a:ext cx="8720109" cy="1200329"/>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sz="4000" b="1" dirty="0" smtClean="0"/>
              <a:t>The Supreme Court</a:t>
            </a:r>
          </a:p>
          <a:p>
            <a:pPr algn="ctr"/>
            <a:r>
              <a:rPr lang="en-US" sz="3200" b="1" dirty="0" smtClean="0">
                <a:latin typeface="Calibri" pitchFamily="34" charset="0"/>
              </a:rPr>
              <a:t>Interprets and Upholds the Constitution</a:t>
            </a:r>
            <a:endParaRPr lang="en-US" sz="3200" b="1" dirty="0">
              <a:latin typeface="Calibri" pitchFamily="34" charset="0"/>
            </a:endParaRPr>
          </a:p>
        </p:txBody>
      </p:sp>
      <p:pic>
        <p:nvPicPr>
          <p:cNvPr id="2050" name="Picture 2" descr="X:\HPL\Citizenship Lessons 1-11 - CoG\Lesson 09 American Government - Judicial Branch (CoG)\images\supreme-court-building-washington-d-c-dc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577" y="1630363"/>
            <a:ext cx="4654132" cy="31089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11" descr="constitution_1"/>
          <p:cNvPicPr>
            <a:picLocks noChangeAspect="1" noChangeArrowheads="1"/>
          </p:cNvPicPr>
          <p:nvPr/>
        </p:nvPicPr>
        <p:blipFill>
          <a:blip r:embed="rId4" cstate="print"/>
          <a:srcRect/>
          <a:stretch>
            <a:fillRect/>
          </a:stretch>
        </p:blipFill>
        <p:spPr bwMode="auto">
          <a:xfrm>
            <a:off x="228600" y="1630363"/>
            <a:ext cx="3963988" cy="5091112"/>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738499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cstate="print"/>
          <a:srcRect/>
          <a:stretch>
            <a:fillRect/>
          </a:stretch>
        </p:blipFill>
        <p:spPr bwMode="auto">
          <a:xfrm>
            <a:off x="408431" y="465455"/>
            <a:ext cx="8412480" cy="630936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4D49189-1DB1-4DD7-8DDF-6E629F405FA0}" type="slidenum">
              <a:rPr lang="en-US" sz="1200">
                <a:solidFill>
                  <a:schemeClr val="tx1">
                    <a:tint val="75000"/>
                  </a:schemeClr>
                </a:solidFill>
                <a:latin typeface="+mn-lt"/>
              </a:rPr>
              <a:pPr algn="r" fontAlgn="auto">
                <a:spcBef>
                  <a:spcPts val="0"/>
                </a:spcBef>
                <a:spcAft>
                  <a:spcPts val="0"/>
                </a:spcAft>
                <a:defRPr/>
              </a:pPr>
              <a:t>26</a:t>
            </a:fld>
            <a:endParaRPr lang="en-US" sz="1200">
              <a:solidFill>
                <a:schemeClr val="tx1">
                  <a:tint val="75000"/>
                </a:schemeClr>
              </a:solidFill>
              <a:latin typeface="+mn-lt"/>
            </a:endParaRPr>
          </a:p>
        </p:txBody>
      </p:sp>
      <p:sp>
        <p:nvSpPr>
          <p:cNvPr id="4" name="TextBox 3"/>
          <p:cNvSpPr txBox="1"/>
          <p:nvPr/>
        </p:nvSpPr>
        <p:spPr>
          <a:xfrm>
            <a:off x="408431" y="152400"/>
            <a:ext cx="8412480" cy="731520"/>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sz="4400" b="1" dirty="0" smtClean="0">
                <a:latin typeface="+mj-lt"/>
              </a:rPr>
              <a:t>Texas </a:t>
            </a:r>
            <a:r>
              <a:rPr lang="en-US" sz="4400" b="1" dirty="0">
                <a:latin typeface="+mj-lt"/>
              </a:rPr>
              <a:t>v. </a:t>
            </a:r>
            <a:r>
              <a:rPr lang="en-US" sz="4400" b="1" dirty="0" smtClean="0">
                <a:latin typeface="+mj-lt"/>
              </a:rPr>
              <a:t>Johnson (1989)</a:t>
            </a:r>
            <a:endParaRPr lang="en-US" sz="4400" b="1" dirty="0">
              <a:latin typeface="+mj-lt"/>
            </a:endParaRPr>
          </a:p>
        </p:txBody>
      </p:sp>
    </p:spTree>
    <p:extLst>
      <p:ext uri="{BB962C8B-B14F-4D97-AF65-F5344CB8AC3E}">
        <p14:creationId xmlns:p14="http://schemas.microsoft.com/office/powerpoint/2010/main" val="3197534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Wall-Street-Protest-DC_Jacquelyn Martin_AP"/>
          <p:cNvPicPr>
            <a:picLocks noChangeAspect="1" noChangeArrowheads="1"/>
          </p:cNvPicPr>
          <p:nvPr/>
        </p:nvPicPr>
        <p:blipFill>
          <a:blip r:embed="rId3" cstate="print"/>
          <a:srcRect/>
          <a:stretch>
            <a:fillRect/>
          </a:stretch>
        </p:blipFill>
        <p:spPr bwMode="auto">
          <a:xfrm>
            <a:off x="381000" y="990600"/>
            <a:ext cx="8382000" cy="5548312"/>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9C34F7F-E6E7-41D8-8CF2-ED7358917725}" type="slidenum">
              <a:rPr lang="en-US" sz="1200">
                <a:solidFill>
                  <a:schemeClr val="tx1">
                    <a:tint val="75000"/>
                  </a:schemeClr>
                </a:solidFill>
                <a:latin typeface="+mn-lt"/>
              </a:rPr>
              <a:pPr algn="r" fontAlgn="auto">
                <a:spcBef>
                  <a:spcPts val="0"/>
                </a:spcBef>
                <a:spcAft>
                  <a:spcPts val="0"/>
                </a:spcAft>
                <a:defRPr/>
              </a:pPr>
              <a:t>27</a:t>
            </a:fld>
            <a:endParaRPr lang="en-US" sz="1200">
              <a:solidFill>
                <a:schemeClr val="tx1">
                  <a:tint val="75000"/>
                </a:schemeClr>
              </a:solidFill>
              <a:latin typeface="+mn-lt"/>
            </a:endParaRPr>
          </a:p>
        </p:txBody>
      </p:sp>
      <p:sp>
        <p:nvSpPr>
          <p:cNvPr id="61442" name="Rectangle 3"/>
          <p:cNvSpPr>
            <a:spLocks noChangeArrowheads="1"/>
          </p:cNvSpPr>
          <p:nvPr/>
        </p:nvSpPr>
        <p:spPr bwMode="auto">
          <a:xfrm>
            <a:off x="533400" y="152400"/>
            <a:ext cx="8077200" cy="701675"/>
          </a:xfrm>
          <a:prstGeom prst="rect">
            <a:avLst/>
          </a:prstGeom>
          <a:noFill/>
          <a:ln w="9525">
            <a:noFill/>
            <a:miter lim="800000"/>
            <a:headEnd/>
            <a:tailEnd/>
          </a:ln>
        </p:spPr>
        <p:txBody>
          <a:bodyPr>
            <a:spAutoFit/>
          </a:bodyPr>
          <a:lstStyle/>
          <a:p>
            <a:pPr algn="ctr"/>
            <a:r>
              <a:rPr lang="en-US" sz="4000" b="1" dirty="0"/>
              <a:t>Citizens United v. FEC</a:t>
            </a:r>
            <a:r>
              <a:rPr lang="en-US" sz="4000" b="1" dirty="0">
                <a:latin typeface="Calibri" pitchFamily="34" charset="0"/>
              </a:rPr>
              <a:t> (2010)</a:t>
            </a:r>
          </a:p>
        </p:txBody>
      </p:sp>
      <p:sp>
        <p:nvSpPr>
          <p:cNvPr id="7" name="TextBox 6"/>
          <p:cNvSpPr txBox="1"/>
          <p:nvPr/>
        </p:nvSpPr>
        <p:spPr>
          <a:xfrm>
            <a:off x="381000" y="152400"/>
            <a:ext cx="8382000" cy="731520"/>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sz="4400" b="1" dirty="0">
                <a:latin typeface="+mj-lt"/>
              </a:rPr>
              <a:t>Citizens United v. FEC (2010)</a:t>
            </a:r>
          </a:p>
        </p:txBody>
      </p:sp>
    </p:spTree>
    <p:extLst>
      <p:ext uri="{BB962C8B-B14F-4D97-AF65-F5344CB8AC3E}">
        <p14:creationId xmlns:p14="http://schemas.microsoft.com/office/powerpoint/2010/main" val="321434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048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AC327EE-E759-4A99-AC1E-2D81CD714C33}" type="slidenum">
              <a:rPr lang="en-US" sz="1200">
                <a:solidFill>
                  <a:srgbClr val="898989"/>
                </a:solidFill>
                <a:latin typeface="Calibri" pitchFamily="34" charset="0"/>
              </a:rPr>
              <a:pPr algn="r"/>
              <a:t>3</a:t>
            </a:fld>
            <a:endParaRPr lang="en-US" sz="1200">
              <a:solidFill>
                <a:srgbClr val="898989"/>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pic>
        <p:nvPicPr>
          <p:cNvPr id="22530" name="Picture 2"/>
          <p:cNvPicPr>
            <a:picLocks noChangeAspect="1" noChangeArrowheads="1"/>
          </p:cNvPicPr>
          <p:nvPr/>
        </p:nvPicPr>
        <p:blipFill>
          <a:blip r:embed="rId4" cstate="print"/>
          <a:srcRect r="50000"/>
          <a:stretch>
            <a:fillRect/>
          </a:stretch>
        </p:blipFill>
        <p:spPr bwMode="auto">
          <a:xfrm>
            <a:off x="533400" y="457200"/>
            <a:ext cx="4064000" cy="6096000"/>
          </a:xfrm>
          <a:prstGeom prst="rect">
            <a:avLst/>
          </a:prstGeom>
          <a:noFill/>
          <a:ln w="9525">
            <a:noFill/>
            <a:miter lim="800000"/>
            <a:headEnd/>
            <a:tailEnd/>
          </a:ln>
        </p:spPr>
      </p:pic>
      <p:pic>
        <p:nvPicPr>
          <p:cNvPr id="22531" name="Picture 2"/>
          <p:cNvPicPr>
            <a:picLocks noChangeAspect="1" noChangeArrowheads="1"/>
          </p:cNvPicPr>
          <p:nvPr/>
        </p:nvPicPr>
        <p:blipFill>
          <a:blip r:embed="rId5" cstate="print"/>
          <a:srcRect l="3279" t="10338" r="46721" b="69743"/>
          <a:stretch>
            <a:fillRect/>
          </a:stretch>
        </p:blipFill>
        <p:spPr bwMode="auto">
          <a:xfrm>
            <a:off x="4648200" y="4289425"/>
            <a:ext cx="3987800" cy="1192213"/>
          </a:xfrm>
          <a:prstGeom prst="rect">
            <a:avLst/>
          </a:prstGeom>
          <a:noFill/>
          <a:ln w="9525">
            <a:noFill/>
            <a:miter lim="800000"/>
            <a:headEnd/>
            <a:tailEnd/>
          </a:ln>
        </p:spPr>
      </p:pic>
      <p:sp>
        <p:nvSpPr>
          <p:cNvPr id="2253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0C7B2AD-8F51-4C14-AF3B-3D2CB97E2054}" type="slidenum">
              <a:rPr lang="en-US" sz="1200">
                <a:solidFill>
                  <a:srgbClr val="898989"/>
                </a:solidFill>
                <a:latin typeface="Calibri" pitchFamily="34" charset="0"/>
                <a:cs typeface="Arial" charset="0"/>
              </a:rPr>
              <a:pPr algn="r"/>
              <a:t>4</a:t>
            </a:fld>
            <a:endParaRPr lang="en-US" sz="1200">
              <a:solidFill>
                <a:srgbClr val="898989"/>
              </a:solidFill>
              <a:latin typeface="Calibri" pitchFamily="34" charset="0"/>
              <a:cs typeface="Arial" charset="0"/>
            </a:endParaRPr>
          </a:p>
        </p:txBody>
      </p:sp>
      <p:sp>
        <p:nvSpPr>
          <p:cNvPr id="22533"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cs typeface="Arial" charset="0"/>
              </a:rPr>
              <a:t>Question </a:t>
            </a:r>
            <a:r>
              <a:rPr lang="en-US" b="1" dirty="0" smtClean="0">
                <a:cs typeface="Arial" charset="0"/>
              </a:rPr>
              <a:t>#2</a:t>
            </a:r>
            <a:endParaRPr lang="en-US" b="1" dirty="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4578"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901A1AD8-1975-49AE-8E1F-B3427F300B99}" type="slidenum">
              <a:rPr lang="en-US" sz="1200">
                <a:solidFill>
                  <a:srgbClr val="898989"/>
                </a:solidFill>
                <a:latin typeface="Calibri" pitchFamily="34" charset="0"/>
              </a:rPr>
              <a:pPr algn="r"/>
              <a:t>5</a:t>
            </a:fld>
            <a:endParaRPr lang="en-US" sz="1200">
              <a:solidFill>
                <a:srgbClr val="898989"/>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p:cNvPicPr>
            <a:picLocks noGrp="1" noChangeAspect="1" noChangeArrowheads="1"/>
          </p:cNvPicPr>
          <p:nvPr>
            <p:ph idx="4294967295"/>
          </p:nvPr>
        </p:nvPicPr>
        <p:blipFill>
          <a:blip r:embed="rId3" cstate="print"/>
          <a:srcRect/>
          <a:stretch>
            <a:fillRect/>
          </a:stretch>
        </p:blipFill>
        <p:spPr>
          <a:xfrm>
            <a:off x="533400" y="533400"/>
            <a:ext cx="8153400" cy="6003925"/>
          </a:xfrm>
        </p:spPr>
      </p:pic>
      <p:sp>
        <p:nvSpPr>
          <p:cNvPr id="26626"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#13</a:t>
            </a:r>
            <a:endParaRPr lang="en-US" b="1" dirty="0"/>
          </a:p>
        </p:txBody>
      </p:sp>
      <p:sp>
        <p:nvSpPr>
          <p:cNvPr id="26627"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18909D4-7747-4050-A6F3-7CC49583E62E}" type="slidenum">
              <a:rPr lang="en-US" sz="1200">
                <a:solidFill>
                  <a:srgbClr val="898989"/>
                </a:solidFill>
                <a:latin typeface="Calibri" pitchFamily="34" charset="0"/>
              </a:rPr>
              <a:pPr algn="r"/>
              <a:t>6</a:t>
            </a:fld>
            <a:endParaRPr lang="en-US" sz="1200">
              <a:solidFill>
                <a:srgbClr val="898989"/>
              </a:solidFill>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2AB5204-6700-4A5E-8516-F685147EEC39}" type="slidenum">
              <a:rPr lang="en-US" sz="1000">
                <a:solidFill>
                  <a:srgbClr val="898989"/>
                </a:solidFill>
                <a:latin typeface="Calibri" pitchFamily="34" charset="0"/>
                <a:cs typeface="Arial" charset="0"/>
              </a:rPr>
              <a:pPr algn="r"/>
              <a:t>7</a:t>
            </a:fld>
            <a:endParaRPr lang="en-US" sz="1000">
              <a:solidFill>
                <a:srgbClr val="898989"/>
              </a:solidFill>
              <a:latin typeface="Calibri" pitchFamily="34" charset="0"/>
              <a:cs typeface="Arial" charset="0"/>
            </a:endParaRPr>
          </a:p>
        </p:txBody>
      </p:sp>
      <p:cxnSp>
        <p:nvCxnSpPr>
          <p:cNvPr id="13" name="Straight Arrow Connector 12"/>
          <p:cNvCxnSpPr/>
          <p:nvPr/>
        </p:nvCxnSpPr>
        <p:spPr>
          <a:xfrm rot="11700000" flipV="1">
            <a:off x="3886200" y="5047488"/>
            <a:ext cx="1600200" cy="439738"/>
          </a:xfrm>
          <a:prstGeom prst="straightConnector1">
            <a:avLst/>
          </a:prstGeom>
          <a:ln>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rot="-6720000" flipH="1">
            <a:off x="5684521" y="3472406"/>
            <a:ext cx="1600200" cy="4381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 name="Straight Arrow Connector 12"/>
          <p:cNvCxnSpPr/>
          <p:nvPr/>
        </p:nvCxnSpPr>
        <p:spPr>
          <a:xfrm rot="14880000" flipV="1">
            <a:off x="5799481" y="3351217"/>
            <a:ext cx="1600200" cy="4397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 name="Straight Arrow Connector 12"/>
          <p:cNvCxnSpPr/>
          <p:nvPr/>
        </p:nvCxnSpPr>
        <p:spPr>
          <a:xfrm rot="8820000" flipV="1">
            <a:off x="1600201" y="3267869"/>
            <a:ext cx="1600200" cy="4397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 name="Straight Arrow Connector 16"/>
          <p:cNvCxnSpPr/>
          <p:nvPr/>
        </p:nvCxnSpPr>
        <p:spPr>
          <a:xfrm rot="8820000" flipH="1">
            <a:off x="1752600" y="3375601"/>
            <a:ext cx="1600200" cy="4381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16"/>
          <p:cNvCxnSpPr/>
          <p:nvPr/>
        </p:nvCxnSpPr>
        <p:spPr>
          <a:xfrm rot="11700000" flipH="1">
            <a:off x="3867912" y="5294376"/>
            <a:ext cx="1600200" cy="438150"/>
          </a:xfrm>
          <a:prstGeom prst="straightConnector1">
            <a:avLst/>
          </a:prstGeom>
          <a:ln>
            <a:solidFill>
              <a:schemeClr val="accent6"/>
            </a:solidFill>
            <a:tailEnd type="arrow"/>
          </a:ln>
        </p:spPr>
        <p:style>
          <a:lnRef idx="3">
            <a:schemeClr val="dk1"/>
          </a:lnRef>
          <a:fillRef idx="0">
            <a:schemeClr val="dk1"/>
          </a:fillRef>
          <a:effectRef idx="2">
            <a:schemeClr val="dk1"/>
          </a:effectRef>
          <a:fontRef idx="minor">
            <a:schemeClr val="tx1"/>
          </a:fontRef>
        </p:style>
      </p:cxnSp>
      <p:sp>
        <p:nvSpPr>
          <p:cNvPr id="29711" name="Rectangle 15"/>
          <p:cNvSpPr>
            <a:spLocks noChangeArrowheads="1"/>
          </p:cNvSpPr>
          <p:nvPr/>
        </p:nvSpPr>
        <p:spPr bwMode="auto">
          <a:xfrm rot="-2880000">
            <a:off x="1325357" y="3122838"/>
            <a:ext cx="1660525" cy="336550"/>
          </a:xfrm>
          <a:prstGeom prst="rect">
            <a:avLst/>
          </a:prstGeom>
          <a:noFill/>
          <a:ln w="38100" algn="ctr">
            <a:noFill/>
            <a:miter lim="800000"/>
            <a:headEnd/>
            <a:tailEnd/>
          </a:ln>
          <a:effectLst>
            <a:outerShdw dist="23000" dir="5400000" rotWithShape="0">
              <a:srgbClr val="000000">
                <a:alpha val="34999"/>
              </a:srgbClr>
            </a:outerShdw>
          </a:effectLst>
        </p:spPr>
        <p:txBody>
          <a:bodyPr>
            <a:spAutoFit/>
          </a:bodyPr>
          <a:lstStyle/>
          <a:p>
            <a:pPr algn="ctr"/>
            <a:r>
              <a:rPr lang="en-US" sz="1600" b="1" dirty="0">
                <a:solidFill>
                  <a:schemeClr val="bg1"/>
                </a:solidFill>
                <a:latin typeface="Calibri" pitchFamily="34" charset="0"/>
                <a:cs typeface="Arial" charset="0"/>
              </a:rPr>
              <a:t>Can </a:t>
            </a:r>
            <a:r>
              <a:rPr lang="en-US" sz="1600" b="1" dirty="0" smtClean="0">
                <a:solidFill>
                  <a:schemeClr val="bg1"/>
                </a:solidFill>
                <a:latin typeface="Calibri" pitchFamily="34" charset="0"/>
                <a:cs typeface="Arial" charset="0"/>
              </a:rPr>
              <a:t>veto a bill</a:t>
            </a:r>
            <a:endParaRPr lang="en-US" sz="1600" b="1" dirty="0">
              <a:solidFill>
                <a:schemeClr val="bg1"/>
              </a:solidFill>
              <a:latin typeface="Calibri" pitchFamily="34" charset="0"/>
              <a:cs typeface="Arial" charset="0"/>
            </a:endParaRPr>
          </a:p>
        </p:txBody>
      </p:sp>
      <p:sp>
        <p:nvSpPr>
          <p:cNvPr id="29712" name="Text Box 16"/>
          <p:cNvSpPr txBox="1">
            <a:spLocks noChangeArrowheads="1"/>
          </p:cNvSpPr>
          <p:nvPr/>
        </p:nvSpPr>
        <p:spPr bwMode="auto">
          <a:xfrm>
            <a:off x="3474721" y="5620096"/>
            <a:ext cx="2507054" cy="338554"/>
          </a:xfrm>
          <a:prstGeom prst="rect">
            <a:avLst/>
          </a:prstGeom>
          <a:noFill/>
          <a:ln w="38100" algn="ctr">
            <a:noFill/>
            <a:miter lim="800000"/>
            <a:headEnd/>
            <a:tailEnd/>
          </a:ln>
          <a:effectLst>
            <a:outerShdw dist="23000" dir="5400000" rotWithShape="0">
              <a:srgbClr val="000000">
                <a:alpha val="34999"/>
              </a:srgbClr>
            </a:outerShdw>
          </a:effectLst>
        </p:spPr>
        <p:txBody>
          <a:bodyPr wrap="square">
            <a:spAutoFit/>
          </a:bodyPr>
          <a:lstStyle/>
          <a:p>
            <a:pPr algn="ctr">
              <a:defRPr/>
            </a:pPr>
            <a:r>
              <a:rPr lang="en-US" sz="1600" b="1" dirty="0">
                <a:solidFill>
                  <a:schemeClr val="bg1"/>
                </a:solidFill>
                <a:latin typeface="Calibri" pitchFamily="34" charset="0"/>
                <a:cs typeface="Arial" charset="0"/>
              </a:rPr>
              <a:t>Approves federal judges</a:t>
            </a:r>
          </a:p>
        </p:txBody>
      </p:sp>
      <p:sp>
        <p:nvSpPr>
          <p:cNvPr id="29713" name="Rectangle 17"/>
          <p:cNvSpPr>
            <a:spLocks noChangeArrowheads="1"/>
          </p:cNvSpPr>
          <p:nvPr/>
        </p:nvSpPr>
        <p:spPr bwMode="auto">
          <a:xfrm rot="3180000">
            <a:off x="5161348" y="3638883"/>
            <a:ext cx="2197100" cy="338137"/>
          </a:xfrm>
          <a:prstGeom prst="rect">
            <a:avLst/>
          </a:prstGeom>
          <a:noFill/>
          <a:ln w="38100" algn="ctr">
            <a:noFill/>
            <a:miter lim="800000"/>
            <a:headEnd/>
            <a:tailEnd/>
          </a:ln>
          <a:effectLst>
            <a:outerShdw dist="23000" dir="5400000" rotWithShape="0">
              <a:srgbClr val="000000">
                <a:alpha val="34999"/>
              </a:srgbClr>
            </a:outerShdw>
          </a:effectLst>
        </p:spPr>
        <p:txBody>
          <a:bodyPr wrap="none">
            <a:spAutoFit/>
          </a:bodyPr>
          <a:lstStyle/>
          <a:p>
            <a:pPr algn="ctr">
              <a:defRPr/>
            </a:pPr>
            <a:r>
              <a:rPr lang="en-US" sz="1600" b="1" dirty="0">
                <a:solidFill>
                  <a:schemeClr val="bg1"/>
                </a:solidFill>
                <a:latin typeface="Calibri" pitchFamily="34" charset="0"/>
                <a:cs typeface="Arial" charset="0"/>
              </a:rPr>
              <a:t>Appoints federal judges</a:t>
            </a:r>
          </a:p>
        </p:txBody>
      </p:sp>
      <p:sp>
        <p:nvSpPr>
          <p:cNvPr id="29714" name="Rectangle 18"/>
          <p:cNvSpPr>
            <a:spLocks noChangeArrowheads="1"/>
          </p:cNvSpPr>
          <p:nvPr/>
        </p:nvSpPr>
        <p:spPr bwMode="auto">
          <a:xfrm>
            <a:off x="3451934" y="4557385"/>
            <a:ext cx="2537460" cy="581025"/>
          </a:xfrm>
          <a:prstGeom prst="rect">
            <a:avLst/>
          </a:prstGeom>
          <a:noFill/>
          <a:ln w="38100" algn="ctr">
            <a:noFill/>
            <a:miter lim="800000"/>
            <a:headEnd/>
            <a:tailEnd/>
          </a:ln>
          <a:effectLst>
            <a:outerShdw dist="23000" dir="5400000" rotWithShape="0">
              <a:srgbClr val="000000">
                <a:alpha val="34999"/>
              </a:srgbClr>
            </a:outerShdw>
          </a:effectLst>
        </p:spPr>
        <p:txBody>
          <a:bodyPr wrap="square">
            <a:spAutoFit/>
          </a:bodyPr>
          <a:lstStyle/>
          <a:p>
            <a:pPr algn="ctr">
              <a:defRPr/>
            </a:pPr>
            <a:r>
              <a:rPr lang="en-US" sz="1600" b="1" dirty="0">
                <a:solidFill>
                  <a:schemeClr val="bg1"/>
                </a:solidFill>
                <a:latin typeface="Calibri" pitchFamily="34" charset="0"/>
                <a:cs typeface="Arial" charset="0"/>
              </a:rPr>
              <a:t>Can declare </a:t>
            </a:r>
            <a:r>
              <a:rPr lang="en-US" sz="1600" b="1" dirty="0" smtClean="0">
                <a:solidFill>
                  <a:schemeClr val="bg1"/>
                </a:solidFill>
                <a:latin typeface="Calibri" pitchFamily="34" charset="0"/>
                <a:cs typeface="Arial" charset="0"/>
              </a:rPr>
              <a:t>a law </a:t>
            </a:r>
            <a:endParaRPr lang="en-US" sz="1600" b="1" dirty="0">
              <a:solidFill>
                <a:schemeClr val="bg1"/>
              </a:solidFill>
              <a:latin typeface="Calibri" pitchFamily="34" charset="0"/>
              <a:cs typeface="Arial" charset="0"/>
            </a:endParaRPr>
          </a:p>
          <a:p>
            <a:pPr algn="ctr">
              <a:defRPr/>
            </a:pPr>
            <a:r>
              <a:rPr lang="en-US" sz="1600" b="1" dirty="0">
                <a:solidFill>
                  <a:schemeClr val="bg1"/>
                </a:solidFill>
                <a:latin typeface="Calibri" pitchFamily="34" charset="0"/>
                <a:cs typeface="Arial" charset="0"/>
              </a:rPr>
              <a:t>unconstitutional</a:t>
            </a:r>
          </a:p>
        </p:txBody>
      </p:sp>
      <p:sp>
        <p:nvSpPr>
          <p:cNvPr id="18" name="Text Box 16"/>
          <p:cNvSpPr txBox="1">
            <a:spLocks noChangeArrowheads="1"/>
          </p:cNvSpPr>
          <p:nvPr/>
        </p:nvSpPr>
        <p:spPr bwMode="auto">
          <a:xfrm rot="18720000">
            <a:off x="1716770" y="3566421"/>
            <a:ext cx="2176686" cy="584775"/>
          </a:xfrm>
          <a:prstGeom prst="rect">
            <a:avLst/>
          </a:prstGeom>
          <a:noFill/>
          <a:ln w="38100" algn="ctr">
            <a:noFill/>
            <a:miter lim="800000"/>
            <a:headEnd/>
            <a:tailEnd/>
          </a:ln>
          <a:effectLst>
            <a:outerShdw dist="23000" dir="5400000" rotWithShape="0">
              <a:srgbClr val="000000">
                <a:alpha val="34998"/>
              </a:srgbClr>
            </a:outerShdw>
          </a:effectLst>
        </p:spPr>
        <p:txBody>
          <a:bodyPr wrap="none">
            <a:spAutoFit/>
          </a:bodyPr>
          <a:lstStyle/>
          <a:p>
            <a:pPr algn="ctr">
              <a:defRPr/>
            </a:pPr>
            <a:r>
              <a:rPr lang="en-US" sz="1600" b="1" dirty="0">
                <a:solidFill>
                  <a:schemeClr val="bg1"/>
                </a:solidFill>
                <a:latin typeface="Calibri" pitchFamily="34" charset="0"/>
                <a:cs typeface="Arial" charset="0"/>
              </a:rPr>
              <a:t>Can </a:t>
            </a:r>
            <a:r>
              <a:rPr lang="en-US" sz="1600" b="1" dirty="0" smtClean="0">
                <a:solidFill>
                  <a:schemeClr val="bg1"/>
                </a:solidFill>
                <a:latin typeface="Calibri" pitchFamily="34" charset="0"/>
                <a:cs typeface="Arial" charset="0"/>
              </a:rPr>
              <a:t>reject a treaty</a:t>
            </a:r>
            <a:endParaRPr lang="en-US" sz="1600" b="1" dirty="0">
              <a:solidFill>
                <a:schemeClr val="bg1"/>
              </a:solidFill>
              <a:latin typeface="Calibri" pitchFamily="34" charset="0"/>
              <a:cs typeface="Arial" charset="0"/>
            </a:endParaRPr>
          </a:p>
          <a:p>
            <a:pPr algn="ctr">
              <a:defRPr/>
            </a:pPr>
            <a:r>
              <a:rPr lang="en-US" sz="1600" b="1" dirty="0" smtClean="0">
                <a:solidFill>
                  <a:schemeClr val="bg1"/>
                </a:solidFill>
                <a:latin typeface="Calibri" pitchFamily="34" charset="0"/>
                <a:cs typeface="Arial" charset="0"/>
              </a:rPr>
              <a:t>signed by the president</a:t>
            </a:r>
            <a:endParaRPr lang="en-US" sz="1600" b="1" dirty="0">
              <a:solidFill>
                <a:schemeClr val="bg1"/>
              </a:solidFill>
              <a:latin typeface="Calibri" pitchFamily="34" charset="0"/>
              <a:cs typeface="Arial" charset="0"/>
            </a:endParaRPr>
          </a:p>
        </p:txBody>
      </p:sp>
      <p:sp>
        <p:nvSpPr>
          <p:cNvPr id="19" name="Rectangle 18"/>
          <p:cNvSpPr>
            <a:spLocks noChangeArrowheads="1"/>
          </p:cNvSpPr>
          <p:nvPr/>
        </p:nvSpPr>
        <p:spPr bwMode="auto">
          <a:xfrm rot="3180000">
            <a:off x="5693887" y="3122656"/>
            <a:ext cx="2578100" cy="585787"/>
          </a:xfrm>
          <a:prstGeom prst="rect">
            <a:avLst/>
          </a:prstGeom>
          <a:noFill/>
          <a:ln w="38100" algn="ctr">
            <a:noFill/>
            <a:miter lim="800000"/>
            <a:headEnd/>
            <a:tailEnd/>
          </a:ln>
          <a:effectLst>
            <a:outerShdw dist="23000" dir="5400000" rotWithShape="0">
              <a:srgbClr val="000000">
                <a:alpha val="34999"/>
              </a:srgbClr>
            </a:outerShdw>
          </a:effectLst>
        </p:spPr>
        <p:txBody>
          <a:bodyPr>
            <a:spAutoFit/>
          </a:bodyPr>
          <a:lstStyle/>
          <a:p>
            <a:pPr algn="ctr">
              <a:defRPr/>
            </a:pPr>
            <a:r>
              <a:rPr lang="en-US" sz="1600" b="1" dirty="0">
                <a:solidFill>
                  <a:schemeClr val="bg1"/>
                </a:solidFill>
                <a:latin typeface="Calibri" pitchFamily="34" charset="0"/>
                <a:cs typeface="Arial" charset="0"/>
              </a:rPr>
              <a:t>Can declare an executive </a:t>
            </a:r>
          </a:p>
          <a:p>
            <a:pPr algn="ctr">
              <a:defRPr/>
            </a:pPr>
            <a:r>
              <a:rPr lang="en-US" sz="1600" b="1" dirty="0">
                <a:solidFill>
                  <a:schemeClr val="bg1"/>
                </a:solidFill>
                <a:latin typeface="Calibri" pitchFamily="34" charset="0"/>
                <a:cs typeface="Arial" charset="0"/>
              </a:rPr>
              <a:t>action unconstitutional</a:t>
            </a:r>
          </a:p>
        </p:txBody>
      </p:sp>
      <p:sp>
        <p:nvSpPr>
          <p:cNvPr id="128017" name="TextBox 5"/>
          <p:cNvSpPr txBox="1">
            <a:spLocks noChangeArrowheads="1"/>
          </p:cNvSpPr>
          <p:nvPr/>
        </p:nvSpPr>
        <p:spPr bwMode="auto">
          <a:xfrm>
            <a:off x="358140" y="5000625"/>
            <a:ext cx="3124200" cy="822325"/>
          </a:xfrm>
          <a:prstGeom prst="rect">
            <a:avLst/>
          </a:prstGeom>
          <a:solidFill>
            <a:schemeClr val="bg2"/>
          </a:solidFill>
          <a:ln w="9525">
            <a:noFill/>
            <a:miter lim="800000"/>
            <a:headEnd/>
            <a:tailEnd/>
          </a:ln>
        </p:spPr>
        <p:txBody>
          <a:bodyPr>
            <a:spAutoFit/>
          </a:bodyPr>
          <a:lstStyle/>
          <a:p>
            <a:pPr algn="ctr"/>
            <a:r>
              <a:rPr lang="en-US" sz="2400" b="1" dirty="0">
                <a:cs typeface="Arial" charset="0"/>
              </a:rPr>
              <a:t>CONGRESS</a:t>
            </a:r>
          </a:p>
          <a:p>
            <a:pPr algn="ctr"/>
            <a:r>
              <a:rPr lang="en-US" sz="2400" b="1" dirty="0">
                <a:cs typeface="Arial" charset="0"/>
              </a:rPr>
              <a:t>(Legislative Branch)</a:t>
            </a:r>
          </a:p>
        </p:txBody>
      </p:sp>
      <p:sp>
        <p:nvSpPr>
          <p:cNvPr id="128018" name="TextBox 19"/>
          <p:cNvSpPr txBox="1">
            <a:spLocks noChangeArrowheads="1"/>
          </p:cNvSpPr>
          <p:nvPr/>
        </p:nvSpPr>
        <p:spPr bwMode="auto">
          <a:xfrm>
            <a:off x="3040454" y="1851342"/>
            <a:ext cx="2971800" cy="822325"/>
          </a:xfrm>
          <a:prstGeom prst="rect">
            <a:avLst/>
          </a:prstGeom>
          <a:solidFill>
            <a:schemeClr val="bg2"/>
          </a:solidFill>
          <a:ln w="9525">
            <a:noFill/>
            <a:miter lim="800000"/>
            <a:headEnd/>
            <a:tailEnd/>
          </a:ln>
        </p:spPr>
        <p:txBody>
          <a:bodyPr>
            <a:spAutoFit/>
          </a:bodyPr>
          <a:lstStyle/>
          <a:p>
            <a:pPr algn="ctr"/>
            <a:r>
              <a:rPr lang="en-US" sz="2400" b="1" dirty="0">
                <a:cs typeface="Arial" charset="0"/>
              </a:rPr>
              <a:t>PRESIDENT</a:t>
            </a:r>
          </a:p>
          <a:p>
            <a:pPr algn="ctr"/>
            <a:r>
              <a:rPr lang="en-US" sz="2400" b="1" dirty="0">
                <a:cs typeface="Arial" charset="0"/>
              </a:rPr>
              <a:t>(Executive Branch)</a:t>
            </a:r>
          </a:p>
        </p:txBody>
      </p:sp>
      <p:sp>
        <p:nvSpPr>
          <p:cNvPr id="128019" name="TextBox 20"/>
          <p:cNvSpPr txBox="1">
            <a:spLocks noChangeArrowheads="1"/>
          </p:cNvSpPr>
          <p:nvPr/>
        </p:nvSpPr>
        <p:spPr bwMode="auto">
          <a:xfrm>
            <a:off x="5973252" y="5000624"/>
            <a:ext cx="2865948" cy="830997"/>
          </a:xfrm>
          <a:prstGeom prst="rect">
            <a:avLst/>
          </a:prstGeom>
          <a:solidFill>
            <a:schemeClr val="bg2"/>
          </a:solidFill>
          <a:ln w="9525">
            <a:noFill/>
            <a:miter lim="800000"/>
            <a:headEnd/>
            <a:tailEnd/>
          </a:ln>
        </p:spPr>
        <p:txBody>
          <a:bodyPr wrap="square">
            <a:spAutoFit/>
          </a:bodyPr>
          <a:lstStyle/>
          <a:p>
            <a:pPr algn="ctr"/>
            <a:r>
              <a:rPr lang="en-US" sz="2400" b="1" dirty="0" smtClean="0">
                <a:cs typeface="Arial" charset="0"/>
              </a:rPr>
              <a:t>THE COURTS</a:t>
            </a:r>
            <a:endParaRPr lang="en-US" sz="2400" b="1" dirty="0">
              <a:cs typeface="Arial" charset="0"/>
            </a:endParaRPr>
          </a:p>
          <a:p>
            <a:pPr algn="ctr"/>
            <a:r>
              <a:rPr lang="en-US" sz="2400" b="1" dirty="0">
                <a:cs typeface="Arial" charset="0"/>
              </a:rPr>
              <a:t>(Judicial Branch)</a:t>
            </a:r>
          </a:p>
        </p:txBody>
      </p:sp>
      <p:sp>
        <p:nvSpPr>
          <p:cNvPr id="20" name="Text Box 6"/>
          <p:cNvSpPr txBox="1">
            <a:spLocks noChangeAspect="1" noChangeArrowheads="1"/>
          </p:cNvSpPr>
          <p:nvPr/>
        </p:nvSpPr>
        <p:spPr bwMode="auto">
          <a:xfrm>
            <a:off x="0" y="0"/>
            <a:ext cx="9144000" cy="1323439"/>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a:ln w="9525">
            <a:noFill/>
            <a:miter lim="800000"/>
            <a:headEnd/>
            <a:tailEnd/>
          </a:ln>
        </p:spPr>
        <p:txBody>
          <a:bodyPr wrap="square">
            <a:spAutoFit/>
          </a:bodyPr>
          <a:lstStyle/>
          <a:p>
            <a:pPr algn="ctr"/>
            <a:r>
              <a:rPr lang="en-US" sz="4000" b="1" dirty="0" smtClean="0">
                <a:latin typeface="Calibri" pitchFamily="34" charset="0"/>
                <a:cs typeface="Arial" charset="0"/>
              </a:rPr>
              <a:t>Separation of Powers / </a:t>
            </a:r>
          </a:p>
          <a:p>
            <a:pPr algn="ctr"/>
            <a:r>
              <a:rPr lang="en-US" sz="4000" b="1" dirty="0" smtClean="0">
                <a:latin typeface="Calibri" pitchFamily="34" charset="0"/>
                <a:cs typeface="Arial" charset="0"/>
              </a:rPr>
              <a:t>Checks and Balances</a:t>
            </a:r>
            <a:endParaRPr lang="en-US" sz="4000" b="1" dirty="0">
              <a:latin typeface="Calibri" pitchFamily="34" charset="0"/>
              <a:cs typeface="Arial" charset="0"/>
            </a:endParaRPr>
          </a:p>
        </p:txBody>
      </p:sp>
    </p:spTree>
    <p:extLst>
      <p:ext uri="{BB962C8B-B14F-4D97-AF65-F5344CB8AC3E}">
        <p14:creationId xmlns:p14="http://schemas.microsoft.com/office/powerpoint/2010/main" val="40671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0722"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CD7D5E1-3131-4DE9-9F6F-AA96A5EBA19A}" type="slidenum">
              <a:rPr lang="en-US" sz="1200">
                <a:solidFill>
                  <a:srgbClr val="898989"/>
                </a:solidFill>
                <a:latin typeface="Calibri" pitchFamily="34" charset="0"/>
                <a:cs typeface="Arial" charset="0"/>
              </a:rPr>
              <a:pPr algn="r"/>
              <a:t>8</a:t>
            </a:fld>
            <a:endParaRPr lang="en-US" sz="1200">
              <a:solidFill>
                <a:srgbClr val="898989"/>
              </a:solidFill>
              <a:latin typeface="Calibri" pitchFamily="34"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2770"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cs typeface="Arial" charset="0"/>
              </a:rPr>
              <a:t>Question </a:t>
            </a:r>
            <a:r>
              <a:rPr lang="en-US" b="1" dirty="0" smtClean="0">
                <a:cs typeface="Arial" charset="0"/>
              </a:rPr>
              <a:t>#14</a:t>
            </a:r>
            <a:endParaRPr lang="en-US" b="1" dirty="0">
              <a:cs typeface="Arial" charset="0"/>
            </a:endParaRPr>
          </a:p>
        </p:txBody>
      </p:sp>
      <p:sp>
        <p:nvSpPr>
          <p:cNvPr id="32771"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EB0D2E1-7288-46AC-A074-412ADAD557DA}" type="slidenum">
              <a:rPr lang="en-US" sz="1200">
                <a:solidFill>
                  <a:srgbClr val="898989"/>
                </a:solidFill>
                <a:latin typeface="Calibri" pitchFamily="34" charset="0"/>
                <a:cs typeface="Arial" charset="0"/>
              </a:rPr>
              <a:pPr algn="r"/>
              <a:t>9</a:t>
            </a:fld>
            <a:endParaRPr lang="en-US" sz="1200">
              <a:solidFill>
                <a:srgbClr val="898989"/>
              </a:solidFill>
              <a:latin typeface="Calibri" pitchFamily="34"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TotalTime>
  <Words>1456</Words>
  <Application>Microsoft Office PowerPoint</Application>
  <PresentationFormat>On-screen Show (4:3)</PresentationFormat>
  <Paragraphs>139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Lesson 9 American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Judicial Branch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  American Government</dc:title>
  <dc:creator>jwilderjackson</dc:creator>
  <cp:lastModifiedBy>Greg Lanza</cp:lastModifiedBy>
  <cp:revision>117</cp:revision>
  <dcterms:created xsi:type="dcterms:W3CDTF">2012-02-21T18:34:01Z</dcterms:created>
  <dcterms:modified xsi:type="dcterms:W3CDTF">2017-08-25T21:15:14Z</dcterms:modified>
</cp:coreProperties>
</file>